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56" r:id="rId2"/>
    <p:sldId id="330" r:id="rId3"/>
    <p:sldId id="327" r:id="rId4"/>
    <p:sldId id="257" r:id="rId5"/>
    <p:sldId id="289" r:id="rId6"/>
    <p:sldId id="258" r:id="rId7"/>
    <p:sldId id="4112" r:id="rId8"/>
    <p:sldId id="338" r:id="rId9"/>
    <p:sldId id="4108" r:id="rId10"/>
    <p:sldId id="4106" r:id="rId11"/>
    <p:sldId id="262" r:id="rId12"/>
    <p:sldId id="282" r:id="rId13"/>
    <p:sldId id="261" r:id="rId14"/>
    <p:sldId id="263" r:id="rId15"/>
    <p:sldId id="264" r:id="rId16"/>
    <p:sldId id="265" r:id="rId17"/>
    <p:sldId id="260" r:id="rId18"/>
    <p:sldId id="4109" r:id="rId19"/>
    <p:sldId id="267" r:id="rId20"/>
    <p:sldId id="4117" r:id="rId21"/>
    <p:sldId id="337" r:id="rId22"/>
    <p:sldId id="335" r:id="rId23"/>
    <p:sldId id="4118" r:id="rId24"/>
    <p:sldId id="268" r:id="rId25"/>
    <p:sldId id="269" r:id="rId26"/>
    <p:sldId id="279" r:id="rId27"/>
    <p:sldId id="288" r:id="rId28"/>
    <p:sldId id="270" r:id="rId29"/>
    <p:sldId id="278" r:id="rId30"/>
    <p:sldId id="271" r:id="rId31"/>
    <p:sldId id="272" r:id="rId32"/>
    <p:sldId id="280" r:id="rId33"/>
    <p:sldId id="292" r:id="rId34"/>
    <p:sldId id="281" r:id="rId35"/>
    <p:sldId id="4119" r:id="rId36"/>
    <p:sldId id="283" r:id="rId37"/>
    <p:sldId id="284" r:id="rId38"/>
  </p:sldIdLst>
  <p:sldSz cx="12192000" cy="6858000"/>
  <p:notesSz cx="6858000" cy="9144000"/>
  <p:embeddedFontLst>
    <p:embeddedFont>
      <p:font typeface="Avenir Next Condensed" panose="020B0506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Exo 2" pitchFamily="2" charset="77"/>
      <p:regular r:id="rId49"/>
      <p:bold r:id="rId50"/>
      <p:italic r:id="rId51"/>
      <p:boldItalic r:id="rId52"/>
    </p:embeddedFont>
    <p:embeddedFont>
      <p:font typeface="Fairwater Script" panose="02000507000000020003" pitchFamily="2" charset="0"/>
      <p:regular r:id="rId53"/>
      <p:bold r:id="rId54"/>
    </p:embeddedFont>
    <p:embeddedFont>
      <p:font typeface="Ink Free" panose="03080402000500000000" pitchFamily="66" charset="0"/>
      <p:regular r:id="rId55"/>
    </p:embeddedFont>
    <p:embeddedFont>
      <p:font typeface="Poppins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D58"/>
    <a:srgbClr val="445C72"/>
    <a:srgbClr val="FF2F92"/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/>
    <p:restoredTop sz="94762"/>
  </p:normalViewPr>
  <p:slideViewPr>
    <p:cSldViewPr snapToGrid="0" showGuides="1">
      <p:cViewPr varScale="1">
        <p:scale>
          <a:sx n="121" d="100"/>
          <a:sy n="121" d="100"/>
        </p:scale>
        <p:origin x="9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8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12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86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2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68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124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50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22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8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443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05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94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40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64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preserve="1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44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Thank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603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45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9A50-5D37-1B1F-4CC4-3F91CC258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K" dirty="0"/>
              <a:t>Ibrar Ahmed</a:t>
            </a:r>
          </a:p>
        </p:txBody>
      </p:sp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1" r:id="rId2"/>
    <p:sldLayoutId id="2147483687" r:id="rId3"/>
    <p:sldLayoutId id="2147483691" r:id="rId4"/>
    <p:sldLayoutId id="2147483693" r:id="rId5"/>
    <p:sldLayoutId id="2147483699" r:id="rId6"/>
    <p:sldLayoutId id="2147483705" r:id="rId7"/>
    <p:sldLayoutId id="2147483700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postgresql.org/docs/current/sql-createindex.html" TargetMode="Externa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2.svg"/><Relationship Id="rId5" Type="http://schemas.openxmlformats.org/officeDocument/2006/relationships/image" Target="../media/image15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Deep Dive Into PostgreSQL Indexes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Principal Engineer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37DE7A-49FC-8B4D-AD54-16AB7F1D8BB4}"/>
              </a:ext>
            </a:extLst>
          </p:cNvPr>
          <p:cNvGrpSpPr/>
          <p:nvPr/>
        </p:nvGrpSpPr>
        <p:grpSpPr>
          <a:xfrm>
            <a:off x="2965026" y="3467452"/>
            <a:ext cx="2968933" cy="2968993"/>
            <a:chOff x="2965026" y="3467452"/>
            <a:chExt cx="2968933" cy="2968993"/>
          </a:xfrm>
        </p:grpSpPr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908" y="3951464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420963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Expression Index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793363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create index on expressions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7E9F0B-2CA1-2446-BEB1-F55D9712A23C}"/>
              </a:ext>
            </a:extLst>
          </p:cNvPr>
          <p:cNvGrpSpPr/>
          <p:nvPr/>
        </p:nvGrpSpPr>
        <p:grpSpPr>
          <a:xfrm>
            <a:off x="1314400" y="1693199"/>
            <a:ext cx="2968931" cy="2966245"/>
            <a:chOff x="1314400" y="1693199"/>
            <a:chExt cx="2968931" cy="2966245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30532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Index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0532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create indexes in PostgreSQL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683172" y="2144948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94AFD4-1755-0248-B2DA-41E4A1BA22FE}"/>
              </a:ext>
            </a:extLst>
          </p:cNvPr>
          <p:cNvGrpSpPr/>
          <p:nvPr/>
        </p:nvGrpSpPr>
        <p:grpSpPr>
          <a:xfrm>
            <a:off x="6178423" y="3539513"/>
            <a:ext cx="2968933" cy="2966245"/>
            <a:chOff x="7908668" y="1693199"/>
            <a:chExt cx="2968933" cy="2966245"/>
          </a:xfrm>
        </p:grpSpPr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Index Methods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26764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B-Tree, Hash Index</a:t>
              </a:r>
              <a:br>
                <a:rPr lang="en-US" sz="1200" spc="-10" dirty="0">
                  <a:latin typeface="Poppins" pitchFamily="2" charset="77"/>
                  <a:cs typeface="Poppins" pitchFamily="2" charset="77"/>
                </a:rPr>
              </a:b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GIN, GIST, BRIN</a:t>
              </a:r>
            </a:p>
          </p:txBody>
        </p: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044082" y="1944941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00A1E1-BF8D-2C46-B41A-B9C87C779FC4}"/>
              </a:ext>
            </a:extLst>
          </p:cNvPr>
          <p:cNvGrpSpPr/>
          <p:nvPr/>
        </p:nvGrpSpPr>
        <p:grpSpPr>
          <a:xfrm>
            <a:off x="4612906" y="1693199"/>
            <a:ext cx="2968933" cy="2966245"/>
            <a:chOff x="4612906" y="1693199"/>
            <a:chExt cx="2968933" cy="2966245"/>
          </a:xfrm>
        </p:grpSpPr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29786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Concurrent Index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29786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avoid locking while creating Indexes</a:t>
              </a:r>
            </a:p>
          </p:txBody>
        </p: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5842865" y="2069241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CAA6A4-A775-D445-BBB2-8032AEBE596E}"/>
              </a:ext>
            </a:extLst>
          </p:cNvPr>
          <p:cNvGrpSpPr/>
          <p:nvPr/>
        </p:nvGrpSpPr>
        <p:grpSpPr>
          <a:xfrm>
            <a:off x="7723112" y="1693198"/>
            <a:ext cx="2968933" cy="2966245"/>
            <a:chOff x="7908668" y="1693199"/>
            <a:chExt cx="2968933" cy="2966245"/>
          </a:xfrm>
        </p:grpSpPr>
        <p:sp>
          <p:nvSpPr>
            <p:cNvPr id="76" name="Freeform 427">
              <a:extLst>
                <a:ext uri="{FF2B5EF4-FFF2-40B4-BE49-F238E27FC236}">
                  <a16:creationId xmlns:a16="http://schemas.microsoft.com/office/drawing/2014/main" id="{03CAF407-7838-144D-AD34-C428F9121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A923B5E-1EC0-8941-A257-7E7C007C8CDD}"/>
                </a:ext>
              </a:extLst>
            </p:cNvPr>
            <p:cNvSpPr txBox="1"/>
            <p:nvPr/>
          </p:nvSpPr>
          <p:spPr>
            <a:xfrm>
              <a:off x="8326765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Partial Index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DAC2FA-BE9A-4F4C-A3A1-79C134AB5DE8}"/>
                </a:ext>
              </a:extLst>
            </p:cNvPr>
            <p:cNvSpPr txBox="1"/>
            <p:nvPr/>
          </p:nvSpPr>
          <p:spPr>
            <a:xfrm>
              <a:off x="8326764" y="3065439"/>
              <a:ext cx="2134705" cy="77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save space while creating index on big tables</a:t>
              </a:r>
            </a:p>
          </p:txBody>
        </p:sp>
        <p:grpSp>
          <p:nvGrpSpPr>
            <p:cNvPr id="79" name="Google Shape;5522;p67">
              <a:extLst>
                <a:ext uri="{FF2B5EF4-FFF2-40B4-BE49-F238E27FC236}">
                  <a16:creationId xmlns:a16="http://schemas.microsoft.com/office/drawing/2014/main" id="{B04CE07C-C542-744F-AC91-DD53A0CD2FC7}"/>
                </a:ext>
              </a:extLst>
            </p:cNvPr>
            <p:cNvGrpSpPr/>
            <p:nvPr/>
          </p:nvGrpSpPr>
          <p:grpSpPr>
            <a:xfrm>
              <a:off x="9044082" y="1944941"/>
              <a:ext cx="698104" cy="698208"/>
              <a:chOff x="2565073" y="2075876"/>
              <a:chExt cx="672482" cy="672518"/>
            </a:xfrm>
          </p:grpSpPr>
          <p:sp>
            <p:nvSpPr>
              <p:cNvPr id="80" name="Google Shape;5523;p67">
                <a:extLst>
                  <a:ext uri="{FF2B5EF4-FFF2-40B4-BE49-F238E27FC236}">
                    <a16:creationId xmlns:a16="http://schemas.microsoft.com/office/drawing/2014/main" id="{DBC47A9B-BBA3-5D45-BE37-CADD6A4F3326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524;p67">
                <a:extLst>
                  <a:ext uri="{FF2B5EF4-FFF2-40B4-BE49-F238E27FC236}">
                    <a16:creationId xmlns:a16="http://schemas.microsoft.com/office/drawing/2014/main" id="{B3288632-DDD7-1A42-81A9-55F577A0B2E5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525;p67">
                <a:extLst>
                  <a:ext uri="{FF2B5EF4-FFF2-40B4-BE49-F238E27FC236}">
                    <a16:creationId xmlns:a16="http://schemas.microsoft.com/office/drawing/2014/main" id="{6AAC0BB0-FA8F-3C40-B8DC-178CC594934D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526;p67">
                <a:extLst>
                  <a:ext uri="{FF2B5EF4-FFF2-40B4-BE49-F238E27FC236}">
                    <a16:creationId xmlns:a16="http://schemas.microsoft.com/office/drawing/2014/main" id="{9E25FFD6-D24A-7040-874D-0634C714BED7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527;p67">
                <a:extLst>
                  <a:ext uri="{FF2B5EF4-FFF2-40B4-BE49-F238E27FC236}">
                    <a16:creationId xmlns:a16="http://schemas.microsoft.com/office/drawing/2014/main" id="{3F69923C-D6DA-3347-9CB1-17C29F2A98F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528;p67">
                <a:extLst>
                  <a:ext uri="{FF2B5EF4-FFF2-40B4-BE49-F238E27FC236}">
                    <a16:creationId xmlns:a16="http://schemas.microsoft.com/office/drawing/2014/main" id="{D40D7C48-2C19-B54F-A217-F9C7079CBCEB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admin(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”admin”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pPr algn="ctr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 Index Scan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ms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763398"/>
            <a:ext cx="11879999" cy="6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</a:rPr>
              <a:t>Index based on single column of the table</a:t>
            </a:r>
            <a:endParaRPr sz="1800" dirty="0">
              <a:solidFill>
                <a:srgbClr val="373737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797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9" name="Google Shape;83;p11">
            <a:extLst>
              <a:ext uri="{FF2B5EF4-FFF2-40B4-BE49-F238E27FC236}">
                <a16:creationId xmlns:a16="http://schemas.microsoft.com/office/drawing/2014/main" id="{01FAAE7F-A05D-2F4B-A0E9-BE12715515AD}"/>
              </a:ext>
            </a:extLst>
          </p:cNvPr>
          <p:cNvSpPr/>
          <p:nvPr/>
        </p:nvSpPr>
        <p:spPr>
          <a:xfrm>
            <a:off x="6593862" y="273137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SQL</a:t>
            </a:r>
          </a:p>
          <a:p>
            <a:pPr lvl="0">
              <a:buClr>
                <a:srgbClr val="373737"/>
              </a:buClr>
              <a:buSzPts val="1900"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TABLE 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admin(id int, name text, dt date);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relname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admin_idx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16388</a:t>
            </a:r>
          </a:p>
          <a:p>
            <a:pPr lvl="0">
              <a:buClr>
                <a:srgbClr val="373737"/>
              </a:buClr>
              <a:buSzPts val="1800"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373737"/>
              </a:buClr>
              <a:buSzPts val="1800"/>
            </a:pPr>
            <a:r>
              <a:rPr lang="en-US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13680/16388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13680/16388</a:t>
            </a:r>
            <a:endParaRPr lang="en-US" b="1" dirty="0">
              <a:solidFill>
                <a:srgbClr val="373737"/>
              </a:solidFill>
              <a:latin typeface="Courier New"/>
              <a:cs typeface="Courier New"/>
              <a:sym typeface="Exo 2"/>
            </a:endParaRPr>
          </a:p>
        </p:txBody>
      </p:sp>
      <p:sp>
        <p:nvSpPr>
          <p:cNvPr id="10" name="Google Shape;83;p11">
            <a:extLst>
              <a:ext uri="{FF2B5EF4-FFF2-40B4-BE49-F238E27FC236}">
                <a16:creationId xmlns:a16="http://schemas.microsoft.com/office/drawing/2014/main" id="{8A48E9C5-3E7A-4C4D-A796-9FBE708056AB}"/>
              </a:ext>
            </a:extLst>
          </p:cNvPr>
          <p:cNvSpPr/>
          <p:nvPr/>
        </p:nvSpPr>
        <p:spPr>
          <a:xfrm>
            <a:off x="138854" y="273137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endParaRPr lang="en-US" sz="1300" b="1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F3AF77-68ED-0C44-AA1A-9BD83EEDABA6}"/>
              </a:ext>
            </a:extLst>
          </p:cNvPr>
          <p:cNvGrpSpPr/>
          <p:nvPr/>
        </p:nvGrpSpPr>
        <p:grpSpPr>
          <a:xfrm>
            <a:off x="2174990" y="3423838"/>
            <a:ext cx="1385511" cy="914400"/>
            <a:chOff x="2815892" y="3535818"/>
            <a:chExt cx="1385511" cy="914400"/>
          </a:xfrm>
        </p:grpSpPr>
        <p:pic>
          <p:nvPicPr>
            <p:cNvPr id="12" name="Graphic 11" descr="Thought bubble with solid fill">
              <a:extLst>
                <a:ext uri="{FF2B5EF4-FFF2-40B4-BE49-F238E27FC236}">
                  <a16:creationId xmlns:a16="http://schemas.microsoft.com/office/drawing/2014/main" id="{5071A3E1-E2E1-2440-8291-4E50C33FC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8A236C-F8D3-2449-9B69-28F58158B7CA}"/>
                </a:ext>
              </a:extLst>
            </p:cNvPr>
            <p:cNvSpPr txBox="1"/>
            <p:nvPr/>
          </p:nvSpPr>
          <p:spPr>
            <a:xfrm>
              <a:off x="3054507" y="3769252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$PGDATA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B2102C-9D19-2E40-92BF-5AFC65299E50}"/>
              </a:ext>
            </a:extLst>
          </p:cNvPr>
          <p:cNvCxnSpPr/>
          <p:nvPr/>
        </p:nvCxnSpPr>
        <p:spPr>
          <a:xfrm>
            <a:off x="411150" y="2955685"/>
            <a:ext cx="0" cy="3097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FD052-01A4-A04C-B8A4-4E6A35B4F75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11150" y="3423838"/>
            <a:ext cx="485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4EA9ACA1-2239-8E4C-892A-29E654016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9774" y="4142778"/>
            <a:ext cx="720000" cy="720000"/>
          </a:xfrm>
          <a:prstGeom prst="rect">
            <a:avLst/>
          </a:prstGeom>
        </p:spPr>
      </p:pic>
      <p:pic>
        <p:nvPicPr>
          <p:cNvPr id="17" name="Graphic 16" descr="Folder with solid fill">
            <a:extLst>
              <a:ext uri="{FF2B5EF4-FFF2-40B4-BE49-F238E27FC236}">
                <a16:creationId xmlns:a16="http://schemas.microsoft.com/office/drawing/2014/main" id="{8261DA6E-21ED-3B4C-A357-93250F87A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898" y="3063838"/>
            <a:ext cx="720000" cy="720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E34983-8A7E-E643-8DD9-44D2A0CD1E2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11150" y="3937586"/>
            <a:ext cx="7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older with solid fill">
            <a:extLst>
              <a:ext uri="{FF2B5EF4-FFF2-40B4-BE49-F238E27FC236}">
                <a16:creationId xmlns:a16="http://schemas.microsoft.com/office/drawing/2014/main" id="{F2C53CCA-DB10-1C4F-8923-1E1210287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682" y="3577586"/>
            <a:ext cx="720000" cy="720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86CCC-16A3-FC4C-B7FC-610DDFCE374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1149" y="4502778"/>
            <a:ext cx="1298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Folder with solid fill">
            <a:extLst>
              <a:ext uri="{FF2B5EF4-FFF2-40B4-BE49-F238E27FC236}">
                <a16:creationId xmlns:a16="http://schemas.microsoft.com/office/drawing/2014/main" id="{62C4AD0E-FF5C-D546-9457-F8A3ED607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4209" y="4149131"/>
            <a:ext cx="720000" cy="720000"/>
          </a:xfrm>
          <a:prstGeom prst="rect">
            <a:avLst/>
          </a:prstGeom>
        </p:spPr>
      </p:pic>
      <p:pic>
        <p:nvPicPr>
          <p:cNvPr id="22" name="Graphic 21" descr="Open folder with solid fill">
            <a:extLst>
              <a:ext uri="{FF2B5EF4-FFF2-40B4-BE49-F238E27FC236}">
                <a16:creationId xmlns:a16="http://schemas.microsoft.com/office/drawing/2014/main" id="{E4A37189-C158-C242-81BB-DA127F3EB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6577" y="4753292"/>
            <a:ext cx="720000" cy="7200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70678-2A69-2343-BCA3-C6FE36B8057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2429774" y="4502778"/>
            <a:ext cx="444435" cy="6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22E06D4-09F5-274B-A003-1F0E7B4A24A5}"/>
              </a:ext>
            </a:extLst>
          </p:cNvPr>
          <p:cNvCxnSpPr>
            <a:cxnSpLocks/>
            <a:stCxn id="16" idx="2"/>
            <a:endCxn id="22" idx="1"/>
          </p:cNvCxnSpPr>
          <p:nvPr/>
        </p:nvCxnSpPr>
        <p:spPr>
          <a:xfrm rot="16200000" flipH="1">
            <a:off x="2372918" y="4559633"/>
            <a:ext cx="250514" cy="8568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ocument outline">
            <a:extLst>
              <a:ext uri="{FF2B5EF4-FFF2-40B4-BE49-F238E27FC236}">
                <a16:creationId xmlns:a16="http://schemas.microsoft.com/office/drawing/2014/main" id="{AEE78F78-BA13-234E-A36D-401AA6024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1239" y="4753292"/>
            <a:ext cx="720000" cy="720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C481E7-812B-D448-8C4E-A4D5A7FBF165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646577" y="5113292"/>
            <a:ext cx="1024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1F4B28-C783-1A43-B1D4-EB6EAD34BA04}"/>
              </a:ext>
            </a:extLst>
          </p:cNvPr>
          <p:cNvCxnSpPr>
            <a:cxnSpLocks/>
            <a:stCxn id="16" idx="2"/>
            <a:endCxn id="28" idx="1"/>
          </p:cNvCxnSpPr>
          <p:nvPr/>
        </p:nvCxnSpPr>
        <p:spPr>
          <a:xfrm rot="16200000" flipH="1">
            <a:off x="2857889" y="4074662"/>
            <a:ext cx="1052479" cy="26287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63FD70D0-5D57-6E4F-920C-2E1406218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8483" y="5555257"/>
            <a:ext cx="720000" cy="72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C12AD10-6563-5F4F-B6E5-6A4F75508328}"/>
              </a:ext>
            </a:extLst>
          </p:cNvPr>
          <p:cNvGrpSpPr/>
          <p:nvPr/>
        </p:nvGrpSpPr>
        <p:grpSpPr>
          <a:xfrm>
            <a:off x="3453592" y="3469721"/>
            <a:ext cx="1483506" cy="914400"/>
            <a:chOff x="2815892" y="3535818"/>
            <a:chExt cx="2011758" cy="914400"/>
          </a:xfrm>
        </p:grpSpPr>
        <p:pic>
          <p:nvPicPr>
            <p:cNvPr id="30" name="Graphic 29" descr="Thought bubble with solid fill">
              <a:extLst>
                <a:ext uri="{FF2B5EF4-FFF2-40B4-BE49-F238E27FC236}">
                  <a16:creationId xmlns:a16="http://schemas.microsoft.com/office/drawing/2014/main" id="{80E01864-21AF-BB4B-944B-A54BC606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2011758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B2E6D6-AC6B-9148-A659-FEC0EE246DC4}"/>
                </a:ext>
              </a:extLst>
            </p:cNvPr>
            <p:cNvSpPr txBox="1"/>
            <p:nvPr/>
          </p:nvSpPr>
          <p:spPr>
            <a:xfrm>
              <a:off x="3054507" y="3769252"/>
              <a:ext cx="1168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T</a:t>
              </a:r>
              <a:r>
                <a:rPr lang="en-PK" sz="1000" dirty="0">
                  <a:solidFill>
                    <a:schemeClr val="tx1"/>
                  </a:solidFill>
                </a:rPr>
                <a:t>emplate dabase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C613E1-40E2-2648-BC90-CA14E50CCCB3}"/>
              </a:ext>
            </a:extLst>
          </p:cNvPr>
          <p:cNvGrpSpPr/>
          <p:nvPr/>
        </p:nvGrpSpPr>
        <p:grpSpPr>
          <a:xfrm>
            <a:off x="3474902" y="4243501"/>
            <a:ext cx="1223581" cy="914400"/>
            <a:chOff x="2815892" y="3535818"/>
            <a:chExt cx="1223581" cy="914400"/>
          </a:xfrm>
        </p:grpSpPr>
        <p:pic>
          <p:nvPicPr>
            <p:cNvPr id="33" name="Graphic 32" descr="Thought bubble with solid fill">
              <a:extLst>
                <a:ext uri="{FF2B5EF4-FFF2-40B4-BE49-F238E27FC236}">
                  <a16:creationId xmlns:a16="http://schemas.microsoft.com/office/drawing/2014/main" id="{FFB769C0-2E7B-2744-A218-BF389AC8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223581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A917AA-045C-CA42-8CE7-06873FFFFAD0}"/>
                </a:ext>
              </a:extLst>
            </p:cNvPr>
            <p:cNvSpPr txBox="1"/>
            <p:nvPr/>
          </p:nvSpPr>
          <p:spPr>
            <a:xfrm>
              <a:off x="3054507" y="3769252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P</a:t>
              </a:r>
              <a:r>
                <a:rPr lang="en-PK" sz="1000" dirty="0">
                  <a:solidFill>
                    <a:schemeClr val="tx1"/>
                  </a:solidFill>
                </a:rPr>
                <a:t>ostgres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D716EE-DDBA-CD45-B709-4A32EAAEEA1C}"/>
              </a:ext>
            </a:extLst>
          </p:cNvPr>
          <p:cNvGrpSpPr/>
          <p:nvPr/>
        </p:nvGrpSpPr>
        <p:grpSpPr>
          <a:xfrm>
            <a:off x="4850883" y="4009011"/>
            <a:ext cx="1385511" cy="914400"/>
            <a:chOff x="2815892" y="3535818"/>
            <a:chExt cx="1385511" cy="914400"/>
          </a:xfrm>
        </p:grpSpPr>
        <p:pic>
          <p:nvPicPr>
            <p:cNvPr id="36" name="Graphic 35" descr="Thought bubble with solid fill">
              <a:extLst>
                <a:ext uri="{FF2B5EF4-FFF2-40B4-BE49-F238E27FC236}">
                  <a16:creationId xmlns:a16="http://schemas.microsoft.com/office/drawing/2014/main" id="{7007626B-9EE3-4D4C-A4FE-ACE3BE47B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519FE0-9234-F24E-8AD9-858810CBFFAF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16384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473A76-DEB0-FA4D-B30A-1EDEBCE2D459}"/>
              </a:ext>
            </a:extLst>
          </p:cNvPr>
          <p:cNvSpPr txBox="1"/>
          <p:nvPr/>
        </p:nvSpPr>
        <p:spPr>
          <a:xfrm>
            <a:off x="1118108" y="330930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FE0EA-9B8D-1142-AAB8-24C1475333AD}"/>
              </a:ext>
            </a:extLst>
          </p:cNvPr>
          <p:cNvSpPr txBox="1"/>
          <p:nvPr/>
        </p:nvSpPr>
        <p:spPr>
          <a:xfrm>
            <a:off x="1278818" y="3817895"/>
            <a:ext cx="492443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/dev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BC2AE-637A-BE42-B842-27CC46C0312D}"/>
              </a:ext>
            </a:extLst>
          </p:cNvPr>
          <p:cNvSpPr txBox="1"/>
          <p:nvPr/>
        </p:nvSpPr>
        <p:spPr>
          <a:xfrm>
            <a:off x="1785291" y="442363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BE23E2-03AE-D347-959E-0CD1035D5AC5}"/>
              </a:ext>
            </a:extLst>
          </p:cNvPr>
          <p:cNvSpPr txBox="1"/>
          <p:nvPr/>
        </p:nvSpPr>
        <p:spPr>
          <a:xfrm>
            <a:off x="3041494" y="503698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13680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BA18F-CCDA-6D40-B2DB-5C2F67526FA9}"/>
              </a:ext>
            </a:extLst>
          </p:cNvPr>
          <p:cNvSpPr txBox="1"/>
          <p:nvPr/>
        </p:nvSpPr>
        <p:spPr>
          <a:xfrm>
            <a:off x="3078543" y="4382148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0E9FC0-8FBF-4F4C-8867-96D5623B7B0C}"/>
              </a:ext>
            </a:extLst>
          </p:cNvPr>
          <p:cNvGrpSpPr/>
          <p:nvPr/>
        </p:nvGrpSpPr>
        <p:grpSpPr>
          <a:xfrm>
            <a:off x="5346489" y="5057075"/>
            <a:ext cx="1385511" cy="914400"/>
            <a:chOff x="2815892" y="3535818"/>
            <a:chExt cx="1385511" cy="914400"/>
          </a:xfrm>
        </p:grpSpPr>
        <p:pic>
          <p:nvPicPr>
            <p:cNvPr id="44" name="Graphic 43" descr="Thought bubble with solid fill">
              <a:extLst>
                <a:ext uri="{FF2B5EF4-FFF2-40B4-BE49-F238E27FC236}">
                  <a16:creationId xmlns:a16="http://schemas.microsoft.com/office/drawing/2014/main" id="{EFAF1773-9FCF-D847-841E-0ADBDE6B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A24ABD-D108-4749-BF1B-DE989E5B23EA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6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Time: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23025.372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12303.172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dirty="0"/>
              <a:t>Creating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Index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(CONCURRENTLY)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PostgreSQL locks the table when creating index</a:t>
            </a:r>
            <a:endParaRPr sz="1800" dirty="0">
              <a:solidFill>
                <a:srgbClr val="373737"/>
              </a:solidFill>
              <a:latin typeface="Exo 2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9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</a:t>
            </a:r>
            <a:endParaRPr b="0" dirty="0"/>
          </a:p>
        </p:txBody>
      </p:sp>
      <p:sp>
        <p:nvSpPr>
          <p:cNvPr id="170" name="Google Shape;170;p17"/>
          <p:cNvSpPr txBox="1">
            <a:spLocks noChangeAspect="1"/>
          </p:cNvSpPr>
          <p:nvPr/>
        </p:nvSpPr>
        <p:spPr>
          <a:xfrm>
            <a:off x="157153" y="3286768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 ON admin (name);</a:t>
            </a:r>
            <a:endParaRPr sz="1300" dirty="0"/>
          </a:p>
        </p:txBody>
      </p:sp>
      <p:sp>
        <p:nvSpPr>
          <p:cNvPr id="171" name="Google Shape;171;p17"/>
          <p:cNvSpPr txBox="1">
            <a:spLocks noChangeAspect="1"/>
          </p:cNvSpPr>
          <p:nvPr/>
        </p:nvSpPr>
        <p:spPr>
          <a:xfrm>
            <a:off x="157153" y="1300050"/>
            <a:ext cx="5914800" cy="184115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'David';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     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~~ 'David'::text)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0.068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24721.398 ms</a:t>
            </a:r>
          </a:p>
        </p:txBody>
      </p:sp>
      <p:sp>
        <p:nvSpPr>
          <p:cNvPr id="172" name="Google Shape;172;p17"/>
          <p:cNvSpPr txBox="1">
            <a:spLocks noChangeAspect="1"/>
          </p:cNvSpPr>
          <p:nvPr/>
        </p:nvSpPr>
        <p:spPr>
          <a:xfrm>
            <a:off x="157153" y="3874759"/>
            <a:ext cx="5914800" cy="25406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from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    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0.255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71892.784 ms</a:t>
            </a:r>
          </a:p>
          <a:p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172;p17">
            <a:extLst>
              <a:ext uri="{FF2B5EF4-FFF2-40B4-BE49-F238E27FC236}">
                <a16:creationId xmlns:a16="http://schemas.microsoft.com/office/drawing/2014/main" id="{738E1092-688B-7F4B-A4D6-F9F4EEFEFAD1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3874759"/>
            <a:ext cx="5914800" cy="254069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  Index Scan using idx_name_exp on admin 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(lower(name) =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0.087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1.157 ms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Google Shape;170;p17">
            <a:extLst>
              <a:ext uri="{FF2B5EF4-FFF2-40B4-BE49-F238E27FC236}">
                <a16:creationId xmlns:a16="http://schemas.microsoft.com/office/drawing/2014/main" id="{95716D29-478C-9540-948F-A5DA4280EC88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3279284"/>
            <a:ext cx="5914800" cy="45189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idx_name_exp</a:t>
            </a:r>
            <a:r>
              <a:rPr lang="en-US" sz="13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(lower(name));</a:t>
            </a:r>
            <a:endParaRPr sz="1300" dirty="0"/>
          </a:p>
        </p:txBody>
      </p:sp>
      <p:sp>
        <p:nvSpPr>
          <p:cNvPr id="8" name="Google Shape;171;p17">
            <a:extLst>
              <a:ext uri="{FF2B5EF4-FFF2-40B4-BE49-F238E27FC236}">
                <a16:creationId xmlns:a16="http://schemas.microsoft.com/office/drawing/2014/main" id="{0F500E81-A295-1F4A-A81B-AFCB039E046A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1285082"/>
            <a:ext cx="5914800" cy="185224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0.118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80422.699 ms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Google Shape;170;p17">
            <a:extLst>
              <a:ext uri="{FF2B5EF4-FFF2-40B4-BE49-F238E27FC236}">
                <a16:creationId xmlns:a16="http://schemas.microsoft.com/office/drawing/2014/main" id="{4B6B02B5-6D2F-D14A-A867-67053772EE5B}"/>
              </a:ext>
            </a:extLst>
          </p:cNvPr>
          <p:cNvSpPr txBox="1">
            <a:spLocks noChangeAspect="1"/>
          </p:cNvSpPr>
          <p:nvPr/>
        </p:nvSpPr>
        <p:spPr>
          <a:xfrm>
            <a:off x="157153" y="764747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Index based on Column</a:t>
            </a:r>
            <a:endParaRPr sz="1300" dirty="0">
              <a:solidFill>
                <a:schemeClr val="tx1"/>
              </a:solidFill>
            </a:endParaRPr>
          </a:p>
        </p:txBody>
      </p:sp>
      <p:sp>
        <p:nvSpPr>
          <p:cNvPr id="10" name="Google Shape;170;p17">
            <a:extLst>
              <a:ext uri="{FF2B5EF4-FFF2-40B4-BE49-F238E27FC236}">
                <a16:creationId xmlns:a16="http://schemas.microsoft.com/office/drawing/2014/main" id="{C5F8EACC-E2E2-2B44-924E-974C6BE21DDF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764747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Index based on Expression</a:t>
            </a:r>
            <a:endParaRPr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6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A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684796"/>
            <a:ext cx="11799887" cy="25415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 idx="4294967295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Index Methods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4294967295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28" name="Google Shape;328;p31"/>
          <p:cNvGrpSpPr/>
          <p:nvPr/>
        </p:nvGrpSpPr>
        <p:grpSpPr>
          <a:xfrm>
            <a:off x="6200811" y="2158231"/>
            <a:ext cx="3975967" cy="2887147"/>
            <a:chOff x="4650608" y="1618673"/>
            <a:chExt cx="2981975" cy="2165360"/>
          </a:xfrm>
        </p:grpSpPr>
        <p:sp>
          <p:nvSpPr>
            <p:cNvPr id="329" name="Google Shape;329;p31"/>
            <p:cNvSpPr/>
            <p:nvPr/>
          </p:nvSpPr>
          <p:spPr>
            <a:xfrm>
              <a:off x="4650608" y="2006383"/>
              <a:ext cx="2905983" cy="1777650"/>
            </a:xfrm>
            <a:custGeom>
              <a:avLst/>
              <a:gdLst/>
              <a:ahLst/>
              <a:cxnLst/>
              <a:rect l="l" t="t" r="r" b="b"/>
              <a:pathLst>
                <a:path w="29981" h="18340" extrusionOk="0">
                  <a:moveTo>
                    <a:pt x="14599" y="0"/>
                  </a:moveTo>
                  <a:lnTo>
                    <a:pt x="0" y="2177"/>
                  </a:lnTo>
                  <a:lnTo>
                    <a:pt x="6196" y="17912"/>
                  </a:lnTo>
                  <a:cubicBezTo>
                    <a:pt x="8545" y="16700"/>
                    <a:pt x="11669" y="15862"/>
                    <a:pt x="14726" y="15862"/>
                  </a:cubicBezTo>
                  <a:cubicBezTo>
                    <a:pt x="15921" y="15862"/>
                    <a:pt x="17106" y="15990"/>
                    <a:pt x="18230" y="16274"/>
                  </a:cubicBezTo>
                  <a:cubicBezTo>
                    <a:pt x="22768" y="16355"/>
                    <a:pt x="26856" y="16876"/>
                    <a:pt x="29981" y="18339"/>
                  </a:cubicBezTo>
                  <a:lnTo>
                    <a:pt x="25992" y="1463"/>
                  </a:lnTo>
                  <a:lnTo>
                    <a:pt x="14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712641" y="1705617"/>
              <a:ext cx="1704858" cy="1878552"/>
            </a:xfrm>
            <a:custGeom>
              <a:avLst/>
              <a:gdLst/>
              <a:ahLst/>
              <a:cxnLst/>
              <a:rect l="l" t="t" r="r" b="b"/>
              <a:pathLst>
                <a:path w="17589" h="19381" extrusionOk="0">
                  <a:moveTo>
                    <a:pt x="7987" y="0"/>
                  </a:moveTo>
                  <a:cubicBezTo>
                    <a:pt x="5637" y="0"/>
                    <a:pt x="2894" y="1060"/>
                    <a:pt x="1" y="3707"/>
                  </a:cubicBezTo>
                  <a:lnTo>
                    <a:pt x="5829" y="18875"/>
                  </a:lnTo>
                  <a:cubicBezTo>
                    <a:pt x="7996" y="17947"/>
                    <a:pt x="10194" y="17204"/>
                    <a:pt x="12294" y="17204"/>
                  </a:cubicBezTo>
                  <a:cubicBezTo>
                    <a:pt x="14169" y="17204"/>
                    <a:pt x="15965" y="17797"/>
                    <a:pt x="17589" y="19380"/>
                  </a:cubicBezTo>
                  <a:lnTo>
                    <a:pt x="13959" y="3103"/>
                  </a:lnTo>
                  <a:cubicBezTo>
                    <a:pt x="12648" y="1263"/>
                    <a:pt x="10552" y="0"/>
                    <a:pt x="79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65652" y="1697088"/>
              <a:ext cx="1566930" cy="1948824"/>
            </a:xfrm>
            <a:custGeom>
              <a:avLst/>
              <a:gdLst/>
              <a:ahLst/>
              <a:cxnLst/>
              <a:rect l="l" t="t" r="r" b="b"/>
              <a:pathLst>
                <a:path w="16166" h="20106" extrusionOk="0">
                  <a:moveTo>
                    <a:pt x="5231" y="1"/>
                  </a:moveTo>
                  <a:cubicBezTo>
                    <a:pt x="3174" y="1"/>
                    <a:pt x="1409" y="991"/>
                    <a:pt x="0" y="3191"/>
                  </a:cubicBezTo>
                  <a:lnTo>
                    <a:pt x="3631" y="19465"/>
                  </a:lnTo>
                  <a:cubicBezTo>
                    <a:pt x="5288" y="17950"/>
                    <a:pt x="7062" y="17255"/>
                    <a:pt x="8935" y="17255"/>
                  </a:cubicBezTo>
                  <a:cubicBezTo>
                    <a:pt x="11209" y="17255"/>
                    <a:pt x="13630" y="18280"/>
                    <a:pt x="16165" y="20105"/>
                  </a:cubicBezTo>
                  <a:lnTo>
                    <a:pt x="10469" y="1662"/>
                  </a:lnTo>
                  <a:cubicBezTo>
                    <a:pt x="8570" y="588"/>
                    <a:pt x="6814" y="1"/>
                    <a:pt x="5231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774093" y="1647461"/>
              <a:ext cx="1643600" cy="1936418"/>
            </a:xfrm>
            <a:custGeom>
              <a:avLst/>
              <a:gdLst/>
              <a:ahLst/>
              <a:cxnLst/>
              <a:rect l="l" t="t" r="r" b="b"/>
              <a:pathLst>
                <a:path w="16957" h="19978" extrusionOk="0">
                  <a:moveTo>
                    <a:pt x="6694" y="0"/>
                  </a:moveTo>
                  <a:cubicBezTo>
                    <a:pt x="4709" y="0"/>
                    <a:pt x="2466" y="630"/>
                    <a:pt x="1" y="1838"/>
                  </a:cubicBezTo>
                  <a:lnTo>
                    <a:pt x="5142" y="16467"/>
                  </a:lnTo>
                  <a:cubicBezTo>
                    <a:pt x="6253" y="16282"/>
                    <a:pt x="7304" y="16190"/>
                    <a:pt x="8297" y="16190"/>
                  </a:cubicBezTo>
                  <a:cubicBezTo>
                    <a:pt x="11985" y="16190"/>
                    <a:pt x="14867" y="17460"/>
                    <a:pt x="16956" y="19977"/>
                  </a:cubicBezTo>
                  <a:lnTo>
                    <a:pt x="13325" y="3702"/>
                  </a:lnTo>
                  <a:cubicBezTo>
                    <a:pt x="11664" y="1191"/>
                    <a:pt x="9423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065652" y="1618673"/>
              <a:ext cx="1566930" cy="1965205"/>
            </a:xfrm>
            <a:custGeom>
              <a:avLst/>
              <a:gdLst/>
              <a:ahLst/>
              <a:cxnLst/>
              <a:rect l="l" t="t" r="r" b="b"/>
              <a:pathLst>
                <a:path w="16166" h="20275" extrusionOk="0">
                  <a:moveTo>
                    <a:pt x="5481" y="1"/>
                  </a:moveTo>
                  <a:cubicBezTo>
                    <a:pt x="2646" y="1"/>
                    <a:pt x="827" y="1345"/>
                    <a:pt x="0" y="4000"/>
                  </a:cubicBezTo>
                  <a:lnTo>
                    <a:pt x="3631" y="20274"/>
                  </a:lnTo>
                  <a:cubicBezTo>
                    <a:pt x="4510" y="17173"/>
                    <a:pt x="6752" y="15835"/>
                    <a:pt x="10029" y="15835"/>
                  </a:cubicBezTo>
                  <a:cubicBezTo>
                    <a:pt x="11792" y="15835"/>
                    <a:pt x="13854" y="16222"/>
                    <a:pt x="16165" y="16930"/>
                  </a:cubicBezTo>
                  <a:lnTo>
                    <a:pt x="9899" y="811"/>
                  </a:lnTo>
                  <a:cubicBezTo>
                    <a:pt x="8222" y="270"/>
                    <a:pt x="6750" y="1"/>
                    <a:pt x="5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93112" y="1954333"/>
              <a:ext cx="774742" cy="277600"/>
            </a:xfrm>
            <a:custGeom>
              <a:avLst/>
              <a:gdLst/>
              <a:ahLst/>
              <a:cxnLst/>
              <a:rect l="l" t="t" r="r" b="b"/>
              <a:pathLst>
                <a:path w="7993" h="2864" extrusionOk="0">
                  <a:moveTo>
                    <a:pt x="5952" y="1"/>
                  </a:moveTo>
                  <a:cubicBezTo>
                    <a:pt x="5443" y="1"/>
                    <a:pt x="4912" y="43"/>
                    <a:pt x="4361" y="127"/>
                  </a:cubicBezTo>
                  <a:cubicBezTo>
                    <a:pt x="3160" y="309"/>
                    <a:pt x="1000" y="880"/>
                    <a:pt x="42" y="2639"/>
                  </a:cubicBezTo>
                  <a:cubicBezTo>
                    <a:pt x="1" y="2713"/>
                    <a:pt x="29" y="2804"/>
                    <a:pt x="103" y="2845"/>
                  </a:cubicBezTo>
                  <a:cubicBezTo>
                    <a:pt x="125" y="2857"/>
                    <a:pt x="151" y="2863"/>
                    <a:pt x="175" y="2863"/>
                  </a:cubicBezTo>
                  <a:cubicBezTo>
                    <a:pt x="228" y="2863"/>
                    <a:pt x="279" y="2835"/>
                    <a:pt x="309" y="2784"/>
                  </a:cubicBezTo>
                  <a:cubicBezTo>
                    <a:pt x="1205" y="1141"/>
                    <a:pt x="3260" y="602"/>
                    <a:pt x="4407" y="427"/>
                  </a:cubicBezTo>
                  <a:cubicBezTo>
                    <a:pt x="4943" y="345"/>
                    <a:pt x="5459" y="303"/>
                    <a:pt x="5952" y="303"/>
                  </a:cubicBezTo>
                  <a:cubicBezTo>
                    <a:pt x="6606" y="303"/>
                    <a:pt x="7220" y="376"/>
                    <a:pt x="7789" y="520"/>
                  </a:cubicBezTo>
                  <a:cubicBezTo>
                    <a:pt x="7801" y="523"/>
                    <a:pt x="7813" y="524"/>
                    <a:pt x="7825" y="524"/>
                  </a:cubicBezTo>
                  <a:cubicBezTo>
                    <a:pt x="7893" y="524"/>
                    <a:pt x="7956" y="478"/>
                    <a:pt x="7973" y="409"/>
                  </a:cubicBezTo>
                  <a:cubicBezTo>
                    <a:pt x="7992" y="328"/>
                    <a:pt x="7944" y="244"/>
                    <a:pt x="7863" y="225"/>
                  </a:cubicBezTo>
                  <a:cubicBezTo>
                    <a:pt x="7270" y="76"/>
                    <a:pt x="6631" y="1"/>
                    <a:pt x="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6287907" y="2197427"/>
              <a:ext cx="728022" cy="178734"/>
            </a:xfrm>
            <a:custGeom>
              <a:avLst/>
              <a:gdLst/>
              <a:ahLst/>
              <a:cxnLst/>
              <a:rect l="l" t="t" r="r" b="b"/>
              <a:pathLst>
                <a:path w="7511" h="1844" extrusionOk="0">
                  <a:moveTo>
                    <a:pt x="6055" y="0"/>
                  </a:moveTo>
                  <a:cubicBezTo>
                    <a:pt x="5235" y="0"/>
                    <a:pt x="4406" y="32"/>
                    <a:pt x="3589" y="158"/>
                  </a:cubicBezTo>
                  <a:cubicBezTo>
                    <a:pt x="2169" y="376"/>
                    <a:pt x="985" y="853"/>
                    <a:pt x="75" y="1574"/>
                  </a:cubicBezTo>
                  <a:cubicBezTo>
                    <a:pt x="12" y="1625"/>
                    <a:pt x="0" y="1721"/>
                    <a:pt x="52" y="1787"/>
                  </a:cubicBezTo>
                  <a:cubicBezTo>
                    <a:pt x="81" y="1824"/>
                    <a:pt x="127" y="1843"/>
                    <a:pt x="173" y="1843"/>
                  </a:cubicBezTo>
                  <a:cubicBezTo>
                    <a:pt x="205" y="1843"/>
                    <a:pt x="239" y="1833"/>
                    <a:pt x="264" y="1812"/>
                  </a:cubicBezTo>
                  <a:cubicBezTo>
                    <a:pt x="1132" y="1122"/>
                    <a:pt x="2266" y="669"/>
                    <a:pt x="3635" y="458"/>
                  </a:cubicBezTo>
                  <a:cubicBezTo>
                    <a:pt x="4435" y="336"/>
                    <a:pt x="5253" y="304"/>
                    <a:pt x="6064" y="304"/>
                  </a:cubicBezTo>
                  <a:cubicBezTo>
                    <a:pt x="6496" y="304"/>
                    <a:pt x="6927" y="313"/>
                    <a:pt x="7353" y="323"/>
                  </a:cubicBezTo>
                  <a:cubicBezTo>
                    <a:pt x="7440" y="323"/>
                    <a:pt x="7506" y="258"/>
                    <a:pt x="7507" y="173"/>
                  </a:cubicBezTo>
                  <a:cubicBezTo>
                    <a:pt x="7510" y="90"/>
                    <a:pt x="7444" y="21"/>
                    <a:pt x="7359" y="18"/>
                  </a:cubicBezTo>
                  <a:cubicBezTo>
                    <a:pt x="6929" y="9"/>
                    <a:pt x="6493" y="0"/>
                    <a:pt x="6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6353139" y="2410668"/>
              <a:ext cx="742077" cy="176893"/>
            </a:xfrm>
            <a:custGeom>
              <a:avLst/>
              <a:gdLst/>
              <a:ahLst/>
              <a:cxnLst/>
              <a:rect l="l" t="t" r="r" b="b"/>
              <a:pathLst>
                <a:path w="7656" h="1825" extrusionOk="0">
                  <a:moveTo>
                    <a:pt x="5044" y="1"/>
                  </a:moveTo>
                  <a:cubicBezTo>
                    <a:pt x="4594" y="1"/>
                    <a:pt x="4058" y="10"/>
                    <a:pt x="3518" y="85"/>
                  </a:cubicBezTo>
                  <a:cubicBezTo>
                    <a:pt x="2261" y="260"/>
                    <a:pt x="1072" y="766"/>
                    <a:pt x="77" y="1554"/>
                  </a:cubicBezTo>
                  <a:cubicBezTo>
                    <a:pt x="10" y="1605"/>
                    <a:pt x="0" y="1701"/>
                    <a:pt x="52" y="1767"/>
                  </a:cubicBezTo>
                  <a:cubicBezTo>
                    <a:pt x="80" y="1804"/>
                    <a:pt x="127" y="1825"/>
                    <a:pt x="171" y="1825"/>
                  </a:cubicBezTo>
                  <a:cubicBezTo>
                    <a:pt x="203" y="1825"/>
                    <a:pt x="237" y="1813"/>
                    <a:pt x="266" y="1791"/>
                  </a:cubicBezTo>
                  <a:cubicBezTo>
                    <a:pt x="1219" y="1039"/>
                    <a:pt x="2358" y="553"/>
                    <a:pt x="3559" y="386"/>
                  </a:cubicBezTo>
                  <a:cubicBezTo>
                    <a:pt x="4082" y="313"/>
                    <a:pt x="4603" y="304"/>
                    <a:pt x="5044" y="304"/>
                  </a:cubicBezTo>
                  <a:cubicBezTo>
                    <a:pt x="5866" y="304"/>
                    <a:pt x="6693" y="342"/>
                    <a:pt x="7494" y="382"/>
                  </a:cubicBezTo>
                  <a:cubicBezTo>
                    <a:pt x="7498" y="382"/>
                    <a:pt x="7502" y="383"/>
                    <a:pt x="7506" y="383"/>
                  </a:cubicBezTo>
                  <a:cubicBezTo>
                    <a:pt x="7582" y="383"/>
                    <a:pt x="7648" y="316"/>
                    <a:pt x="7651" y="236"/>
                  </a:cubicBezTo>
                  <a:cubicBezTo>
                    <a:pt x="7656" y="154"/>
                    <a:pt x="7591" y="82"/>
                    <a:pt x="7507" y="77"/>
                  </a:cubicBezTo>
                  <a:cubicBezTo>
                    <a:pt x="6702" y="39"/>
                    <a:pt x="5870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430100" y="2614603"/>
              <a:ext cx="782593" cy="169526"/>
            </a:xfrm>
            <a:custGeom>
              <a:avLst/>
              <a:gdLst/>
              <a:ahLst/>
              <a:cxnLst/>
              <a:rect l="l" t="t" r="r" b="b"/>
              <a:pathLst>
                <a:path w="8074" h="1749" extrusionOk="0">
                  <a:moveTo>
                    <a:pt x="7920" y="0"/>
                  </a:moveTo>
                  <a:cubicBezTo>
                    <a:pt x="6433" y="14"/>
                    <a:pt x="5194" y="40"/>
                    <a:pt x="3921" y="224"/>
                  </a:cubicBezTo>
                  <a:cubicBezTo>
                    <a:pt x="2415" y="442"/>
                    <a:pt x="1164" y="848"/>
                    <a:pt x="98" y="1466"/>
                  </a:cubicBezTo>
                  <a:cubicBezTo>
                    <a:pt x="26" y="1509"/>
                    <a:pt x="1" y="1602"/>
                    <a:pt x="42" y="1674"/>
                  </a:cubicBezTo>
                  <a:cubicBezTo>
                    <a:pt x="72" y="1722"/>
                    <a:pt x="122" y="1749"/>
                    <a:pt x="175" y="1749"/>
                  </a:cubicBezTo>
                  <a:cubicBezTo>
                    <a:pt x="201" y="1749"/>
                    <a:pt x="226" y="1745"/>
                    <a:pt x="250" y="1731"/>
                  </a:cubicBezTo>
                  <a:cubicBezTo>
                    <a:pt x="1283" y="1134"/>
                    <a:pt x="2497" y="738"/>
                    <a:pt x="3965" y="526"/>
                  </a:cubicBezTo>
                  <a:cubicBezTo>
                    <a:pt x="5220" y="345"/>
                    <a:pt x="6447" y="320"/>
                    <a:pt x="7923" y="305"/>
                  </a:cubicBezTo>
                  <a:cubicBezTo>
                    <a:pt x="8008" y="303"/>
                    <a:pt x="8073" y="234"/>
                    <a:pt x="8073" y="150"/>
                  </a:cubicBezTo>
                  <a:cubicBezTo>
                    <a:pt x="8072" y="68"/>
                    <a:pt x="8004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6523053" y="2870201"/>
              <a:ext cx="365901" cy="117088"/>
            </a:xfrm>
            <a:custGeom>
              <a:avLst/>
              <a:gdLst/>
              <a:ahLst/>
              <a:cxnLst/>
              <a:rect l="l" t="t" r="r" b="b"/>
              <a:pathLst>
                <a:path w="3775" h="1208" extrusionOk="0">
                  <a:moveTo>
                    <a:pt x="3620" y="1"/>
                  </a:moveTo>
                  <a:cubicBezTo>
                    <a:pt x="2954" y="7"/>
                    <a:pt x="2268" y="13"/>
                    <a:pt x="1605" y="185"/>
                  </a:cubicBezTo>
                  <a:cubicBezTo>
                    <a:pt x="1054" y="326"/>
                    <a:pt x="526" y="587"/>
                    <a:pt x="77" y="936"/>
                  </a:cubicBezTo>
                  <a:cubicBezTo>
                    <a:pt x="10" y="987"/>
                    <a:pt x="0" y="1083"/>
                    <a:pt x="52" y="1149"/>
                  </a:cubicBezTo>
                  <a:cubicBezTo>
                    <a:pt x="81" y="1187"/>
                    <a:pt x="125" y="1208"/>
                    <a:pt x="171" y="1208"/>
                  </a:cubicBezTo>
                  <a:cubicBezTo>
                    <a:pt x="205" y="1208"/>
                    <a:pt x="237" y="1198"/>
                    <a:pt x="265" y="1176"/>
                  </a:cubicBezTo>
                  <a:cubicBezTo>
                    <a:pt x="680" y="852"/>
                    <a:pt x="1172" y="610"/>
                    <a:pt x="1681" y="478"/>
                  </a:cubicBezTo>
                  <a:cubicBezTo>
                    <a:pt x="2311" y="316"/>
                    <a:pt x="2976" y="310"/>
                    <a:pt x="3623" y="304"/>
                  </a:cubicBezTo>
                  <a:cubicBezTo>
                    <a:pt x="3708" y="304"/>
                    <a:pt x="3774" y="236"/>
                    <a:pt x="3774" y="153"/>
                  </a:cubicBezTo>
                  <a:cubicBezTo>
                    <a:pt x="3771" y="69"/>
                    <a:pt x="3704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5189137" y="2060953"/>
              <a:ext cx="805564" cy="195890"/>
            </a:xfrm>
            <a:custGeom>
              <a:avLst/>
              <a:gdLst/>
              <a:ahLst/>
              <a:cxnLst/>
              <a:rect l="l" t="t" r="r" b="b"/>
              <a:pathLst>
                <a:path w="8311" h="2021" extrusionOk="0">
                  <a:moveTo>
                    <a:pt x="2841" y="0"/>
                  </a:moveTo>
                  <a:cubicBezTo>
                    <a:pt x="1882" y="0"/>
                    <a:pt x="880" y="135"/>
                    <a:pt x="83" y="714"/>
                  </a:cubicBezTo>
                  <a:cubicBezTo>
                    <a:pt x="16" y="762"/>
                    <a:pt x="1" y="858"/>
                    <a:pt x="51" y="925"/>
                  </a:cubicBezTo>
                  <a:cubicBezTo>
                    <a:pt x="79" y="967"/>
                    <a:pt x="125" y="988"/>
                    <a:pt x="172" y="988"/>
                  </a:cubicBezTo>
                  <a:cubicBezTo>
                    <a:pt x="203" y="988"/>
                    <a:pt x="235" y="979"/>
                    <a:pt x="263" y="959"/>
                  </a:cubicBezTo>
                  <a:cubicBezTo>
                    <a:pt x="993" y="427"/>
                    <a:pt x="1936" y="303"/>
                    <a:pt x="2844" y="303"/>
                  </a:cubicBezTo>
                  <a:cubicBezTo>
                    <a:pt x="3064" y="303"/>
                    <a:pt x="3282" y="310"/>
                    <a:pt x="3494" y="321"/>
                  </a:cubicBezTo>
                  <a:cubicBezTo>
                    <a:pt x="4240" y="359"/>
                    <a:pt x="5117" y="432"/>
                    <a:pt x="5961" y="694"/>
                  </a:cubicBezTo>
                  <a:cubicBezTo>
                    <a:pt x="6820" y="961"/>
                    <a:pt x="7534" y="1402"/>
                    <a:pt x="8023" y="1968"/>
                  </a:cubicBezTo>
                  <a:cubicBezTo>
                    <a:pt x="8054" y="2003"/>
                    <a:pt x="8097" y="2021"/>
                    <a:pt x="8139" y="2021"/>
                  </a:cubicBezTo>
                  <a:cubicBezTo>
                    <a:pt x="8176" y="2021"/>
                    <a:pt x="8211" y="2007"/>
                    <a:pt x="8241" y="1985"/>
                  </a:cubicBezTo>
                  <a:cubicBezTo>
                    <a:pt x="8303" y="1931"/>
                    <a:pt x="8310" y="1832"/>
                    <a:pt x="8256" y="1770"/>
                  </a:cubicBezTo>
                  <a:cubicBezTo>
                    <a:pt x="7729" y="1161"/>
                    <a:pt x="6968" y="689"/>
                    <a:pt x="6052" y="404"/>
                  </a:cubicBezTo>
                  <a:cubicBezTo>
                    <a:pt x="5179" y="132"/>
                    <a:pt x="4277" y="57"/>
                    <a:pt x="3510" y="19"/>
                  </a:cubicBezTo>
                  <a:cubicBezTo>
                    <a:pt x="3292" y="8"/>
                    <a:pt x="3067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5226163" y="2261109"/>
              <a:ext cx="761075" cy="197441"/>
            </a:xfrm>
            <a:custGeom>
              <a:avLst/>
              <a:gdLst/>
              <a:ahLst/>
              <a:cxnLst/>
              <a:rect l="l" t="t" r="r" b="b"/>
              <a:pathLst>
                <a:path w="7852" h="2037" extrusionOk="0">
                  <a:moveTo>
                    <a:pt x="3178" y="1"/>
                  </a:moveTo>
                  <a:cubicBezTo>
                    <a:pt x="2118" y="1"/>
                    <a:pt x="1053" y="246"/>
                    <a:pt x="105" y="714"/>
                  </a:cubicBezTo>
                  <a:cubicBezTo>
                    <a:pt x="31" y="750"/>
                    <a:pt x="0" y="843"/>
                    <a:pt x="37" y="918"/>
                  </a:cubicBezTo>
                  <a:cubicBezTo>
                    <a:pt x="64" y="971"/>
                    <a:pt x="118" y="1002"/>
                    <a:pt x="174" y="1002"/>
                  </a:cubicBezTo>
                  <a:cubicBezTo>
                    <a:pt x="196" y="1002"/>
                    <a:pt x="220" y="997"/>
                    <a:pt x="241" y="986"/>
                  </a:cubicBezTo>
                  <a:cubicBezTo>
                    <a:pt x="1147" y="538"/>
                    <a:pt x="2164" y="304"/>
                    <a:pt x="3177" y="304"/>
                  </a:cubicBezTo>
                  <a:cubicBezTo>
                    <a:pt x="3475" y="304"/>
                    <a:pt x="3772" y="324"/>
                    <a:pt x="4066" y="365"/>
                  </a:cubicBezTo>
                  <a:cubicBezTo>
                    <a:pt x="5359" y="543"/>
                    <a:pt x="6608" y="1123"/>
                    <a:pt x="7579" y="1999"/>
                  </a:cubicBezTo>
                  <a:cubicBezTo>
                    <a:pt x="7606" y="2024"/>
                    <a:pt x="7642" y="2037"/>
                    <a:pt x="7679" y="2037"/>
                  </a:cubicBezTo>
                  <a:cubicBezTo>
                    <a:pt x="7722" y="2037"/>
                    <a:pt x="7763" y="2021"/>
                    <a:pt x="7794" y="1988"/>
                  </a:cubicBezTo>
                  <a:cubicBezTo>
                    <a:pt x="7851" y="1927"/>
                    <a:pt x="7846" y="1831"/>
                    <a:pt x="7782" y="1773"/>
                  </a:cubicBezTo>
                  <a:cubicBezTo>
                    <a:pt x="6765" y="859"/>
                    <a:pt x="5461" y="251"/>
                    <a:pt x="4107" y="65"/>
                  </a:cubicBezTo>
                  <a:cubicBezTo>
                    <a:pt x="3800" y="22"/>
                    <a:pt x="3489" y="1"/>
                    <a:pt x="3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359923" y="2521165"/>
              <a:ext cx="711351" cy="206553"/>
            </a:xfrm>
            <a:custGeom>
              <a:avLst/>
              <a:gdLst/>
              <a:ahLst/>
              <a:cxnLst/>
              <a:rect l="l" t="t" r="r" b="b"/>
              <a:pathLst>
                <a:path w="7339" h="2131" extrusionOk="0">
                  <a:moveTo>
                    <a:pt x="2832" y="1"/>
                  </a:moveTo>
                  <a:cubicBezTo>
                    <a:pt x="1995" y="1"/>
                    <a:pt x="1102" y="135"/>
                    <a:pt x="129" y="408"/>
                  </a:cubicBezTo>
                  <a:cubicBezTo>
                    <a:pt x="48" y="430"/>
                    <a:pt x="1" y="515"/>
                    <a:pt x="23" y="596"/>
                  </a:cubicBezTo>
                  <a:cubicBezTo>
                    <a:pt x="44" y="663"/>
                    <a:pt x="103" y="707"/>
                    <a:pt x="169" y="707"/>
                  </a:cubicBezTo>
                  <a:cubicBezTo>
                    <a:pt x="183" y="707"/>
                    <a:pt x="197" y="705"/>
                    <a:pt x="211" y="701"/>
                  </a:cubicBezTo>
                  <a:cubicBezTo>
                    <a:pt x="1159" y="436"/>
                    <a:pt x="2028" y="305"/>
                    <a:pt x="2838" y="305"/>
                  </a:cubicBezTo>
                  <a:cubicBezTo>
                    <a:pt x="3199" y="305"/>
                    <a:pt x="3548" y="331"/>
                    <a:pt x="3888" y="383"/>
                  </a:cubicBezTo>
                  <a:cubicBezTo>
                    <a:pt x="5198" y="583"/>
                    <a:pt x="6320" y="1185"/>
                    <a:pt x="7053" y="2076"/>
                  </a:cubicBezTo>
                  <a:cubicBezTo>
                    <a:pt x="7082" y="2112"/>
                    <a:pt x="7127" y="2130"/>
                    <a:pt x="7171" y="2130"/>
                  </a:cubicBezTo>
                  <a:cubicBezTo>
                    <a:pt x="7205" y="2130"/>
                    <a:pt x="7238" y="2120"/>
                    <a:pt x="7265" y="2098"/>
                  </a:cubicBezTo>
                  <a:cubicBezTo>
                    <a:pt x="7330" y="2043"/>
                    <a:pt x="7338" y="1948"/>
                    <a:pt x="7285" y="1884"/>
                  </a:cubicBezTo>
                  <a:cubicBezTo>
                    <a:pt x="6508" y="935"/>
                    <a:pt x="5316" y="295"/>
                    <a:pt x="3932" y="83"/>
                  </a:cubicBezTo>
                  <a:cubicBezTo>
                    <a:pt x="3576" y="28"/>
                    <a:pt x="3209" y="1"/>
                    <a:pt x="2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461115" y="2823191"/>
              <a:ext cx="623535" cy="181254"/>
            </a:xfrm>
            <a:custGeom>
              <a:avLst/>
              <a:gdLst/>
              <a:ahLst/>
              <a:cxnLst/>
              <a:rect l="l" t="t" r="r" b="b"/>
              <a:pathLst>
                <a:path w="6433" h="1870" extrusionOk="0">
                  <a:moveTo>
                    <a:pt x="2081" y="1"/>
                  </a:moveTo>
                  <a:cubicBezTo>
                    <a:pt x="1414" y="1"/>
                    <a:pt x="747" y="118"/>
                    <a:pt x="120" y="352"/>
                  </a:cubicBezTo>
                  <a:cubicBezTo>
                    <a:pt x="42" y="381"/>
                    <a:pt x="0" y="467"/>
                    <a:pt x="30" y="546"/>
                  </a:cubicBezTo>
                  <a:cubicBezTo>
                    <a:pt x="53" y="609"/>
                    <a:pt x="111" y="647"/>
                    <a:pt x="174" y="647"/>
                  </a:cubicBezTo>
                  <a:cubicBezTo>
                    <a:pt x="191" y="647"/>
                    <a:pt x="208" y="644"/>
                    <a:pt x="226" y="638"/>
                  </a:cubicBezTo>
                  <a:cubicBezTo>
                    <a:pt x="818" y="416"/>
                    <a:pt x="1449" y="304"/>
                    <a:pt x="2081" y="304"/>
                  </a:cubicBezTo>
                  <a:cubicBezTo>
                    <a:pt x="2574" y="304"/>
                    <a:pt x="3066" y="372"/>
                    <a:pt x="3540" y="508"/>
                  </a:cubicBezTo>
                  <a:cubicBezTo>
                    <a:pt x="4472" y="776"/>
                    <a:pt x="5319" y="1294"/>
                    <a:pt x="6175" y="1846"/>
                  </a:cubicBezTo>
                  <a:cubicBezTo>
                    <a:pt x="6202" y="1862"/>
                    <a:pt x="6231" y="1870"/>
                    <a:pt x="6259" y="1870"/>
                  </a:cubicBezTo>
                  <a:cubicBezTo>
                    <a:pt x="6311" y="1870"/>
                    <a:pt x="6358" y="1846"/>
                    <a:pt x="6389" y="1800"/>
                  </a:cubicBezTo>
                  <a:cubicBezTo>
                    <a:pt x="6433" y="1730"/>
                    <a:pt x="6412" y="1636"/>
                    <a:pt x="6343" y="1590"/>
                  </a:cubicBezTo>
                  <a:cubicBezTo>
                    <a:pt x="5466" y="1025"/>
                    <a:pt x="4599" y="495"/>
                    <a:pt x="3627" y="217"/>
                  </a:cubicBezTo>
                  <a:cubicBezTo>
                    <a:pt x="3124" y="73"/>
                    <a:pt x="2602" y="1"/>
                    <a:pt x="2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380159" y="4793363"/>
            <a:ext cx="2134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679413" y="4793363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7A094FE-EDF0-8612-4A8C-FC97B1A0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PostgreSQL Index Methods</a:t>
            </a:r>
            <a:b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admin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admin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9278" r="19278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Principal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6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(id);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admin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3919-2244-6C40-AA92-BCC2DD28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Only Scans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893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(Index Only Scans)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232502"/>
            <a:chOff x="3957913" y="974708"/>
            <a:chExt cx="7692841" cy="2643256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518798" y="3432739"/>
              <a:ext cx="485634" cy="18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(1,9)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2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1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What is a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index?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indexes only handles equality operators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function is used to locate the tuples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5960483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Page/Block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F07C051-92E0-3E45-ADCF-0D460927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56" y="2432807"/>
            <a:ext cx="5274315" cy="28606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Comparison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6232292" cy="5419725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name1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634463" y="2466568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8917076" y="3101078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1936914" y="3542260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3676867" y="3542260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5408028" y="3542260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7139922" y="3542260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092686" y="3595489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960421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687551" y="3595489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7286327" y="3595489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9141816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10750115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2721399" y="3331208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182028" y="3331208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450868" y="4010108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913923" y="4010108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6504732" y="2501134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10005870" y="2305573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2576476" y="46895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7503146" y="4542167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4256952" y="4629961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5767651" y="2501134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4311" y="2466568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9160" y="4454740"/>
            <a:ext cx="452887" cy="543464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804" y="2305573"/>
            <a:ext cx="715371" cy="508957"/>
          </a:xfrm>
          <a:prstGeom prst="rect">
            <a:avLst/>
          </a:prstGeom>
        </p:spPr>
      </p:pic>
      <p:sp>
        <p:nvSpPr>
          <p:cNvPr id="33" name="Isosceles Triangle 72">
            <a:extLst>
              <a:ext uri="{FF2B5EF4-FFF2-40B4-BE49-F238E27FC236}">
                <a16:creationId xmlns:a16="http://schemas.microsoft.com/office/drawing/2014/main" id="{30ED44E7-A49F-D44E-B43C-6BA736845EC4}"/>
              </a:ext>
            </a:extLst>
          </p:cNvPr>
          <p:cNvSpPr/>
          <p:nvPr/>
        </p:nvSpPr>
        <p:spPr>
          <a:xfrm>
            <a:off x="9575158" y="333104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xfrm>
            <a:off x="154908" y="775409"/>
            <a:ext cx="11846763" cy="18673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6" name="Google Shape;258;p25">
            <a:extLst>
              <a:ext uri="{FF2B5EF4-FFF2-40B4-BE49-F238E27FC236}">
                <a16:creationId xmlns:a16="http://schemas.microsoft.com/office/drawing/2014/main" id="{94E51524-AC40-B34D-890B-E08A3E461B6D}"/>
              </a:ext>
            </a:extLst>
          </p:cNvPr>
          <p:cNvSpPr txBox="1">
            <a:spLocks/>
          </p:cNvSpPr>
          <p:nvPr/>
        </p:nvSpPr>
        <p:spPr>
          <a:xfrm>
            <a:off x="345236" y="2642716"/>
            <a:ext cx="5750763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 point);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(point(5,5));</a:t>
            </a:r>
          </a:p>
        </p:txBody>
      </p:sp>
      <p:sp>
        <p:nvSpPr>
          <p:cNvPr id="7" name="Google Shape;258;p25">
            <a:extLst>
              <a:ext uri="{FF2B5EF4-FFF2-40B4-BE49-F238E27FC236}">
                <a16:creationId xmlns:a16="http://schemas.microsoft.com/office/drawing/2014/main" id="{B3442EC0-ACC7-294E-A1B0-DA87E01DFE0A}"/>
              </a:ext>
            </a:extLst>
          </p:cNvPr>
          <p:cNvSpPr txBox="1">
            <a:spLocks/>
          </p:cNvSpPr>
          <p:nvPr/>
        </p:nvSpPr>
        <p:spPr>
          <a:xfrm>
            <a:off x="345238" y="4510023"/>
            <a:ext cx="11501526" cy="191289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EXPLAIN</a:t>
            </a:r>
            <a:r>
              <a:rPr lang="en-GB" sz="1200" dirty="0"/>
              <a:t> </a:t>
            </a:r>
            <a:r>
              <a:rPr lang="en-GB" b="1" dirty="0">
                <a:solidFill>
                  <a:srgbClr val="0070C0"/>
                </a:solidFill>
              </a:rPr>
              <a:t>SELECT</a:t>
            </a:r>
            <a:r>
              <a:rPr lang="en-GB" sz="1200" dirty="0"/>
              <a:t> * </a:t>
            </a:r>
            <a:r>
              <a:rPr lang="en-GB" b="1" dirty="0">
                <a:solidFill>
                  <a:srgbClr val="0070C0"/>
                </a:solidFill>
              </a:rPr>
              <a:t>FROM</a:t>
            </a:r>
            <a:r>
              <a:rPr lang="en-GB" sz="1200" dirty="0"/>
              <a:t> </a:t>
            </a:r>
            <a:r>
              <a:rPr lang="en-GB" sz="1200" dirty="0" err="1"/>
              <a:t>simple_points</a:t>
            </a:r>
            <a:r>
              <a:rPr lang="en-GB" sz="1200" dirty="0"/>
              <a:t>, </a:t>
            </a:r>
            <a:r>
              <a:rPr lang="en-GB" sz="1200" dirty="0" err="1"/>
              <a:t>simple_box</a:t>
            </a:r>
            <a:r>
              <a:rPr lang="en-GB" sz="1200" dirty="0"/>
              <a:t> where p &lt;@ b;</a:t>
            </a:r>
          </a:p>
          <a:p>
            <a:r>
              <a:rPr lang="en-GB" sz="1200" dirty="0"/>
              <a:t>                                        QUERY PLAN                                         </a:t>
            </a:r>
          </a:p>
          <a:p>
            <a:r>
              <a:rPr lang="en-GB" sz="1200" dirty="0"/>
              <a:t>-------------------------------------------------------------------------------------------</a:t>
            </a:r>
          </a:p>
          <a:p>
            <a:r>
              <a:rPr lang="en-GB" sz="1200" dirty="0"/>
              <a:t> Nested Loop  (cost=10000000000.13..10000000133.82 rows=7 width=48)</a:t>
            </a:r>
          </a:p>
          <a:p>
            <a:r>
              <a:rPr lang="en-GB" sz="1200" dirty="0"/>
              <a:t>   Join Filter: (</a:t>
            </a:r>
            <a:r>
              <a:rPr lang="en-GB" sz="1200" dirty="0" err="1"/>
              <a:t>simple_points.p</a:t>
            </a:r>
            <a:r>
              <a:rPr lang="en-GB" sz="1200" dirty="0"/>
              <a:t> &lt;@ </a:t>
            </a:r>
            <a:r>
              <a:rPr lang="en-GB" sz="1200" dirty="0" err="1"/>
              <a:t>simple_box.b</a:t>
            </a:r>
            <a:r>
              <a:rPr lang="en-GB" sz="1200" dirty="0"/>
              <a:t>)</a:t>
            </a:r>
          </a:p>
          <a:p>
            <a:r>
              <a:rPr lang="en-GB" sz="1200" dirty="0"/>
              <a:t>   -&gt;  Seq Scan on </a:t>
            </a:r>
            <a:r>
              <a:rPr lang="en-GB" sz="1200" dirty="0" err="1"/>
              <a:t>simple_box</a:t>
            </a:r>
            <a:r>
              <a:rPr lang="en-GB" sz="1200" dirty="0"/>
              <a:t>  (cost=10000000000.00..10000000023.60 rows=1360 width=32)</a:t>
            </a:r>
          </a:p>
          <a:p>
            <a:r>
              <a:rPr lang="en-GB" sz="1200" dirty="0"/>
              <a:t>   -&gt;  Materialize  (cost=0.13..8.23 rows=5 width=16)</a:t>
            </a:r>
          </a:p>
          <a:p>
            <a:r>
              <a:rPr lang="en-GB" sz="1200" dirty="0"/>
              <a:t>         -&gt;  </a:t>
            </a:r>
            <a:r>
              <a:rPr lang="en-GB" b="1" dirty="0">
                <a:solidFill>
                  <a:schemeClr val="accent2"/>
                </a:solidFill>
              </a:rPr>
              <a:t>Index Scan using </a:t>
            </a:r>
            <a:r>
              <a:rPr lang="en-GB" dirty="0" err="1"/>
              <a:t>simple_points_idx</a:t>
            </a:r>
            <a:r>
              <a:rPr lang="en-GB" b="1" dirty="0">
                <a:solidFill>
                  <a:schemeClr val="accent2"/>
                </a:solidFill>
              </a:rPr>
              <a:t> </a:t>
            </a:r>
            <a:r>
              <a:rPr lang="en-GB" sz="1200" dirty="0"/>
              <a:t>on </a:t>
            </a:r>
            <a:r>
              <a:rPr lang="en-GB" sz="1200" dirty="0" err="1"/>
              <a:t>simple_points</a:t>
            </a:r>
            <a:r>
              <a:rPr lang="en-GB" sz="1200" dirty="0"/>
              <a:t>  (cost=0.13..8.21 rows=5 width=16)</a:t>
            </a:r>
          </a:p>
          <a:p>
            <a:r>
              <a:rPr lang="en-GB" sz="1200" dirty="0"/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9" name="Google Shape;258;p25">
            <a:extLst>
              <a:ext uri="{FF2B5EF4-FFF2-40B4-BE49-F238E27FC236}">
                <a16:creationId xmlns:a16="http://schemas.microsoft.com/office/drawing/2014/main" id="{01BA6F1F-746F-6043-B768-B74D3896E65D}"/>
              </a:ext>
            </a:extLst>
          </p:cNvPr>
          <p:cNvSpPr txBox="1">
            <a:spLocks/>
          </p:cNvSpPr>
          <p:nvPr/>
        </p:nvSpPr>
        <p:spPr>
          <a:xfrm>
            <a:off x="6189785" y="2642715"/>
            <a:ext cx="5656980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simple_box</a:t>
            </a:r>
            <a:r>
              <a:rPr lang="en-GB" dirty="0"/>
              <a:t>(b box);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INTO </a:t>
            </a:r>
            <a:r>
              <a:rPr lang="en-GB" dirty="0" err="1"/>
              <a:t>simple_box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VALUES</a:t>
            </a:r>
            <a:r>
              <a:rPr lang="en-GB" dirty="0"/>
              <a:t> (box(point(2,2), point(4,4)));</a:t>
            </a:r>
          </a:p>
        </p:txBody>
      </p:sp>
      <p:sp>
        <p:nvSpPr>
          <p:cNvPr id="10" name="Google Shape;258;p25">
            <a:extLst>
              <a:ext uri="{FF2B5EF4-FFF2-40B4-BE49-F238E27FC236}">
                <a16:creationId xmlns:a16="http://schemas.microsoft.com/office/drawing/2014/main" id="{12DE4CEA-830E-9047-ADAE-D29D463DDC00}"/>
              </a:ext>
            </a:extLst>
          </p:cNvPr>
          <p:cNvSpPr txBox="1">
            <a:spLocks/>
          </p:cNvSpPr>
          <p:nvPr/>
        </p:nvSpPr>
        <p:spPr>
          <a:xfrm>
            <a:off x="345236" y="4149584"/>
            <a:ext cx="11501526" cy="28174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INDEX</a:t>
            </a:r>
            <a:r>
              <a:rPr lang="en-GB" dirty="0"/>
              <a:t> </a:t>
            </a:r>
            <a:r>
              <a:rPr lang="en-GB" dirty="0" err="1"/>
              <a:t>simple_points_idx</a:t>
            </a:r>
            <a:r>
              <a:rPr lang="en-GB" dirty="0"/>
              <a:t> on </a:t>
            </a:r>
            <a:r>
              <a:rPr lang="en-GB" dirty="0" err="1"/>
              <a:t>simple_points</a:t>
            </a:r>
            <a:r>
              <a:rPr lang="en-GB" dirty="0"/>
              <a:t> using gist(p);</a:t>
            </a:r>
            <a:endParaRPr lang="en-GB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3;p11">
            <a:extLst>
              <a:ext uri="{FF2B5EF4-FFF2-40B4-BE49-F238E27FC236}">
                <a16:creationId xmlns:a16="http://schemas.microsoft.com/office/drawing/2014/main" id="{68776579-A14F-A248-9D17-BCE0CCC65AD6}"/>
              </a:ext>
            </a:extLst>
          </p:cNvPr>
          <p:cNvSpPr/>
          <p:nvPr/>
        </p:nvSpPr>
        <p:spPr>
          <a:xfrm>
            <a:off x="6635008" y="284335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SQL</a:t>
            </a:r>
          </a:p>
          <a:p>
            <a:pPr lvl="0">
              <a:buClr>
                <a:srgbClr val="373737"/>
              </a:buClr>
              <a:buSzPts val="1900"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TABLE 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admin(id int, name text, dt date);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relname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‘admin’;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16384</a:t>
            </a:r>
          </a:p>
          <a:p>
            <a:pPr lvl="0">
              <a:buClr>
                <a:srgbClr val="373737"/>
              </a:buClr>
              <a:buSzPts val="1800"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373737"/>
              </a:buClr>
              <a:buSzPts val="1800"/>
            </a:pPr>
            <a:r>
              <a:rPr lang="en-US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13680/16384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13680/16384</a:t>
            </a:r>
            <a:endParaRPr lang="en-US" b="1" dirty="0">
              <a:solidFill>
                <a:srgbClr val="373737"/>
              </a:solidFill>
              <a:latin typeface="Courier New"/>
              <a:cs typeface="Courier New"/>
              <a:sym typeface="Exo 2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180000" y="858856"/>
            <a:ext cx="11821671" cy="189273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/ Tuples stored in a table.</a:t>
            </a:r>
          </a:p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file(s)*</a:t>
            </a:r>
            <a:endParaRPr lang="en-US" sz="1800" dirty="0"/>
          </a:p>
          <a:p>
            <a:pPr marL="285750" lvl="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$PGDATA directory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Tuple stored in a table does not have any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can be accessed in sequential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PostgreSQL Tables (Heap)</a:t>
            </a:r>
          </a:p>
        </p:txBody>
      </p:sp>
      <p:sp>
        <p:nvSpPr>
          <p:cNvPr id="21" name="Google Shape;83;p11">
            <a:extLst>
              <a:ext uri="{FF2B5EF4-FFF2-40B4-BE49-F238E27FC236}">
                <a16:creationId xmlns:a16="http://schemas.microsoft.com/office/drawing/2014/main" id="{DFCE24E5-15B3-C948-A3B9-AC36FF5D8F4F}"/>
              </a:ext>
            </a:extLst>
          </p:cNvPr>
          <p:cNvSpPr/>
          <p:nvPr/>
        </p:nvSpPr>
        <p:spPr>
          <a:xfrm>
            <a:off x="180000" y="284335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endParaRPr lang="en-US" sz="1300" b="1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56586E1-90EE-0A43-92C7-C66C6259D3D9}"/>
              </a:ext>
            </a:extLst>
          </p:cNvPr>
          <p:cNvGrpSpPr/>
          <p:nvPr/>
        </p:nvGrpSpPr>
        <p:grpSpPr>
          <a:xfrm>
            <a:off x="2216136" y="3535818"/>
            <a:ext cx="1385511" cy="914400"/>
            <a:chOff x="2815892" y="3535818"/>
            <a:chExt cx="1385511" cy="914400"/>
          </a:xfrm>
        </p:grpSpPr>
        <p:pic>
          <p:nvPicPr>
            <p:cNvPr id="49" name="Graphic 48" descr="Thought bubble with solid fill">
              <a:extLst>
                <a:ext uri="{FF2B5EF4-FFF2-40B4-BE49-F238E27FC236}">
                  <a16:creationId xmlns:a16="http://schemas.microsoft.com/office/drawing/2014/main" id="{D614CABE-7FEE-A144-AE20-2D478845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A7A4D9-CE3D-ED4E-850A-EC3FC9C9A650}"/>
                </a:ext>
              </a:extLst>
            </p:cNvPr>
            <p:cNvSpPr txBox="1"/>
            <p:nvPr/>
          </p:nvSpPr>
          <p:spPr>
            <a:xfrm>
              <a:off x="3054507" y="3769252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$PGDATA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0E9519-2B34-DC4E-A0D6-B8CC8BB98790}"/>
              </a:ext>
            </a:extLst>
          </p:cNvPr>
          <p:cNvCxnSpPr/>
          <p:nvPr/>
        </p:nvCxnSpPr>
        <p:spPr>
          <a:xfrm>
            <a:off x="452296" y="3067665"/>
            <a:ext cx="0" cy="3097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CE48FD3-B89D-4F44-A9DD-BAE91F6AE4E0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52296" y="3535818"/>
            <a:ext cx="485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Open folder with solid fill">
            <a:extLst>
              <a:ext uri="{FF2B5EF4-FFF2-40B4-BE49-F238E27FC236}">
                <a16:creationId xmlns:a16="http://schemas.microsoft.com/office/drawing/2014/main" id="{8B043CB1-4A3F-424B-AD72-E2A359CC6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0920" y="4254758"/>
            <a:ext cx="720000" cy="720000"/>
          </a:xfrm>
          <a:prstGeom prst="rect">
            <a:avLst/>
          </a:prstGeom>
        </p:spPr>
      </p:pic>
      <p:pic>
        <p:nvPicPr>
          <p:cNvPr id="59" name="Graphic 58" descr="Folder with solid fill">
            <a:extLst>
              <a:ext uri="{FF2B5EF4-FFF2-40B4-BE49-F238E27FC236}">
                <a16:creationId xmlns:a16="http://schemas.microsoft.com/office/drawing/2014/main" id="{C4566EAC-B08E-D343-9A4A-3E391FD14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044" y="3175818"/>
            <a:ext cx="720000" cy="7200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78681D-400E-5A4E-A411-F33C5D4AC2A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52296" y="4049566"/>
            <a:ext cx="7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Folder with solid fill">
            <a:extLst>
              <a:ext uri="{FF2B5EF4-FFF2-40B4-BE49-F238E27FC236}">
                <a16:creationId xmlns:a16="http://schemas.microsoft.com/office/drawing/2014/main" id="{60F05C0E-EE3D-9A4B-819A-858F8B416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828" y="3689566"/>
            <a:ext cx="720000" cy="72000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8FBD531-9510-CF4D-9625-BE7EAF5F3A2E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52295" y="4614758"/>
            <a:ext cx="1298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Folder with solid fill">
            <a:extLst>
              <a:ext uri="{FF2B5EF4-FFF2-40B4-BE49-F238E27FC236}">
                <a16:creationId xmlns:a16="http://schemas.microsoft.com/office/drawing/2014/main" id="{8C287358-A216-884C-85D2-82CC75332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5355" y="4261111"/>
            <a:ext cx="720000" cy="720000"/>
          </a:xfrm>
          <a:prstGeom prst="rect">
            <a:avLst/>
          </a:prstGeom>
        </p:spPr>
      </p:pic>
      <p:pic>
        <p:nvPicPr>
          <p:cNvPr id="75" name="Graphic 74" descr="Open folder with solid fill">
            <a:extLst>
              <a:ext uri="{FF2B5EF4-FFF2-40B4-BE49-F238E27FC236}">
                <a16:creationId xmlns:a16="http://schemas.microsoft.com/office/drawing/2014/main" id="{E1FDFC64-1AC7-A84B-8D4E-A888BDED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23" y="4865272"/>
            <a:ext cx="720000" cy="72000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74A331-4907-DB42-A74E-7F5BB2248BFA}"/>
              </a:ext>
            </a:extLst>
          </p:cNvPr>
          <p:cNvCxnSpPr>
            <a:cxnSpLocks/>
            <a:stCxn id="57" idx="3"/>
            <a:endCxn id="74" idx="1"/>
          </p:cNvCxnSpPr>
          <p:nvPr/>
        </p:nvCxnSpPr>
        <p:spPr>
          <a:xfrm>
            <a:off x="2470920" y="4614758"/>
            <a:ext cx="444435" cy="6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9076754-C2F0-3444-9412-0B8555F8907C}"/>
              </a:ext>
            </a:extLst>
          </p:cNvPr>
          <p:cNvCxnSpPr>
            <a:cxnSpLocks/>
            <a:stCxn id="57" idx="2"/>
            <a:endCxn id="75" idx="1"/>
          </p:cNvCxnSpPr>
          <p:nvPr/>
        </p:nvCxnSpPr>
        <p:spPr>
          <a:xfrm rot="16200000" flipH="1">
            <a:off x="2414064" y="4671613"/>
            <a:ext cx="250514" cy="8568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Document outline">
            <a:extLst>
              <a:ext uri="{FF2B5EF4-FFF2-40B4-BE49-F238E27FC236}">
                <a16:creationId xmlns:a16="http://schemas.microsoft.com/office/drawing/2014/main" id="{03C6586E-75AF-4D4D-87D5-862B7CC1A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385" y="4865272"/>
            <a:ext cx="720000" cy="72000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E79E11-EC43-3644-B742-2289261861A3}"/>
              </a:ext>
            </a:extLst>
          </p:cNvPr>
          <p:cNvCxnSpPr>
            <a:cxnSpLocks/>
            <a:stCxn id="75" idx="3"/>
            <a:endCxn id="82" idx="1"/>
          </p:cNvCxnSpPr>
          <p:nvPr/>
        </p:nvCxnSpPr>
        <p:spPr>
          <a:xfrm>
            <a:off x="3687723" y="5225272"/>
            <a:ext cx="1024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F7A67AE-5C83-C147-A396-8EF72858E7D4}"/>
              </a:ext>
            </a:extLst>
          </p:cNvPr>
          <p:cNvCxnSpPr>
            <a:cxnSpLocks/>
            <a:stCxn id="57" idx="2"/>
            <a:endCxn id="97" idx="1"/>
          </p:cNvCxnSpPr>
          <p:nvPr/>
        </p:nvCxnSpPr>
        <p:spPr>
          <a:xfrm rot="16200000" flipH="1">
            <a:off x="2899035" y="4186642"/>
            <a:ext cx="1052479" cy="26287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54AFAB47-A206-1040-8FFC-016B5482A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9629" y="5667237"/>
            <a:ext cx="720000" cy="720000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D1FC05-9881-A648-B2D8-9331A90D930D}"/>
              </a:ext>
            </a:extLst>
          </p:cNvPr>
          <p:cNvGrpSpPr/>
          <p:nvPr/>
        </p:nvGrpSpPr>
        <p:grpSpPr>
          <a:xfrm>
            <a:off x="3494738" y="3581701"/>
            <a:ext cx="1483506" cy="914400"/>
            <a:chOff x="2815892" y="3535818"/>
            <a:chExt cx="2011758" cy="914400"/>
          </a:xfrm>
        </p:grpSpPr>
        <p:pic>
          <p:nvPicPr>
            <p:cNvPr id="107" name="Graphic 106" descr="Thought bubble with solid fill">
              <a:extLst>
                <a:ext uri="{FF2B5EF4-FFF2-40B4-BE49-F238E27FC236}">
                  <a16:creationId xmlns:a16="http://schemas.microsoft.com/office/drawing/2014/main" id="{0EC1A4D5-6912-1D48-892A-265923AB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2011758" cy="91440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A8C68F7-EA02-F044-ACFE-3897B900B50E}"/>
                </a:ext>
              </a:extLst>
            </p:cNvPr>
            <p:cNvSpPr txBox="1"/>
            <p:nvPr/>
          </p:nvSpPr>
          <p:spPr>
            <a:xfrm>
              <a:off x="3054507" y="3769252"/>
              <a:ext cx="1168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T</a:t>
              </a:r>
              <a:r>
                <a:rPr lang="en-PK" sz="1000" dirty="0">
                  <a:solidFill>
                    <a:schemeClr val="tx1"/>
                  </a:solidFill>
                </a:rPr>
                <a:t>emplate dabase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F36522-809E-CF43-A114-CB6F68DB57E9}"/>
              </a:ext>
            </a:extLst>
          </p:cNvPr>
          <p:cNvGrpSpPr/>
          <p:nvPr/>
        </p:nvGrpSpPr>
        <p:grpSpPr>
          <a:xfrm>
            <a:off x="3516048" y="4355481"/>
            <a:ext cx="1223581" cy="914400"/>
            <a:chOff x="2815892" y="3535818"/>
            <a:chExt cx="1223581" cy="914400"/>
          </a:xfrm>
        </p:grpSpPr>
        <p:pic>
          <p:nvPicPr>
            <p:cNvPr id="110" name="Graphic 109" descr="Thought bubble with solid fill">
              <a:extLst>
                <a:ext uri="{FF2B5EF4-FFF2-40B4-BE49-F238E27FC236}">
                  <a16:creationId xmlns:a16="http://schemas.microsoft.com/office/drawing/2014/main" id="{3CE664BE-0A50-D949-9615-4DEAE87C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223581" cy="91440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2553CE-E495-4943-B670-5CD52E7C8813}"/>
                </a:ext>
              </a:extLst>
            </p:cNvPr>
            <p:cNvSpPr txBox="1"/>
            <p:nvPr/>
          </p:nvSpPr>
          <p:spPr>
            <a:xfrm>
              <a:off x="3054507" y="3769252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P</a:t>
              </a:r>
              <a:r>
                <a:rPr lang="en-PK" sz="1000" dirty="0">
                  <a:solidFill>
                    <a:schemeClr val="tx1"/>
                  </a:solidFill>
                </a:rPr>
                <a:t>ostgres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253D40-86D6-D149-9E9A-26B560B02FBB}"/>
              </a:ext>
            </a:extLst>
          </p:cNvPr>
          <p:cNvGrpSpPr/>
          <p:nvPr/>
        </p:nvGrpSpPr>
        <p:grpSpPr>
          <a:xfrm>
            <a:off x="4892029" y="4120991"/>
            <a:ext cx="1385511" cy="914400"/>
            <a:chOff x="2815892" y="3535818"/>
            <a:chExt cx="1385511" cy="914400"/>
          </a:xfrm>
        </p:grpSpPr>
        <p:pic>
          <p:nvPicPr>
            <p:cNvPr id="115" name="Graphic 114" descr="Thought bubble with solid fill">
              <a:extLst>
                <a:ext uri="{FF2B5EF4-FFF2-40B4-BE49-F238E27FC236}">
                  <a16:creationId xmlns:a16="http://schemas.microsoft.com/office/drawing/2014/main" id="{FA902B02-A354-974E-A542-EF923442F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866968C-0484-384A-8434-6EC8C79A0FAE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16384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6BA87F0-DEC7-C84D-A457-976651C74258}"/>
              </a:ext>
            </a:extLst>
          </p:cNvPr>
          <p:cNvSpPr txBox="1"/>
          <p:nvPr/>
        </p:nvSpPr>
        <p:spPr>
          <a:xfrm>
            <a:off x="1159254" y="342128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5387952-0D80-854A-B207-8FDA0A944909}"/>
              </a:ext>
            </a:extLst>
          </p:cNvPr>
          <p:cNvSpPr txBox="1"/>
          <p:nvPr/>
        </p:nvSpPr>
        <p:spPr>
          <a:xfrm>
            <a:off x="1319964" y="3929875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/dev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E96BF69-33D7-BB49-813D-B4C7663FDE95}"/>
              </a:ext>
            </a:extLst>
          </p:cNvPr>
          <p:cNvSpPr txBox="1"/>
          <p:nvPr/>
        </p:nvSpPr>
        <p:spPr>
          <a:xfrm>
            <a:off x="1826437" y="45356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003F49-E59A-F64F-9D85-ABFD4DFA2588}"/>
              </a:ext>
            </a:extLst>
          </p:cNvPr>
          <p:cNvSpPr txBox="1"/>
          <p:nvPr/>
        </p:nvSpPr>
        <p:spPr>
          <a:xfrm>
            <a:off x="3082640" y="514896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13680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5877BB-EA14-834A-AFD1-6551ADB50487}"/>
              </a:ext>
            </a:extLst>
          </p:cNvPr>
          <p:cNvSpPr txBox="1"/>
          <p:nvPr/>
        </p:nvSpPr>
        <p:spPr>
          <a:xfrm>
            <a:off x="3119689" y="4494128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19"/>
            <a:ext cx="11809140" cy="158854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QUERY PLAN     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on admin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0.038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34185.803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 rows)</a:t>
            </a: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26026.162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11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defTabSz="457200"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whole table, must be a sequential scan.</a:t>
            </a:r>
          </a:p>
          <a:p>
            <a:pPr marL="342900" indent="-342900" defTabSz="4572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table’s rows where id is 1200, it should not be a sequential scan.</a:t>
            </a:r>
            <a:endParaRPr lang="en-US" sz="1800" kern="1200" dirty="0">
              <a:solidFill>
                <a:srgbClr val="373737"/>
              </a:solidFill>
              <a:latin typeface="Exo 2"/>
              <a:ea typeface="+mn-ea"/>
              <a:cs typeface="Calibri" panose="020F0502020204030204" pitchFamily="34" charset="0"/>
              <a:sym typeface="Exo 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7468809" y="2203033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7468809" y="4410645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</a:rPr>
              <a:t>PostgreSQL Tables (Heap)</a:t>
            </a:r>
            <a:endParaRPr lang="en-PK" dirty="0"/>
          </a:p>
        </p:txBody>
      </p:sp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9BD07606-5F82-A641-94C3-886070CD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584" y="1594107"/>
            <a:ext cx="2862798" cy="1889370"/>
          </a:xfrm>
          <a:prstGeom prst="rect">
            <a:avLst/>
          </a:prstGeom>
        </p:spPr>
      </p:pic>
      <p:pic>
        <p:nvPicPr>
          <p:cNvPr id="10" name="Graphic 9" descr="Thought bubble with solid fill">
            <a:extLst>
              <a:ext uri="{FF2B5EF4-FFF2-40B4-BE49-F238E27FC236}">
                <a16:creationId xmlns:a16="http://schemas.microsoft.com/office/drawing/2014/main" id="{15D6CFA1-F8CF-3D41-B052-EFB5CD20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4662" y="3772339"/>
            <a:ext cx="2862798" cy="1889370"/>
          </a:xfrm>
          <a:prstGeom prst="rect">
            <a:avLst/>
          </a:prstGeom>
        </p:spPr>
      </p:pic>
      <p:pic>
        <p:nvPicPr>
          <p:cNvPr id="20" name="Graphic 19" descr="CheckList with solid fill">
            <a:extLst>
              <a:ext uri="{FF2B5EF4-FFF2-40B4-BE49-F238E27FC236}">
                <a16:creationId xmlns:a16="http://schemas.microsoft.com/office/drawing/2014/main" id="{8348B358-95D6-0743-98B6-F2EB44C1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2385" y="2059032"/>
            <a:ext cx="1643858" cy="1643858"/>
          </a:xfrm>
          <a:prstGeom prst="rect">
            <a:avLst/>
          </a:prstGeom>
        </p:spPr>
      </p:pic>
      <p:pic>
        <p:nvPicPr>
          <p:cNvPr id="22" name="Graphic 21" descr="Clipboard Partially Ticked with solid fill">
            <a:extLst>
              <a:ext uri="{FF2B5EF4-FFF2-40B4-BE49-F238E27FC236}">
                <a16:creationId xmlns:a16="http://schemas.microsoft.com/office/drawing/2014/main" id="{14AFFB7A-FD79-B14B-AB51-B623C8C23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8019" y="3886200"/>
            <a:ext cx="1668224" cy="1668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(1,1) | 8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3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2416" y="4708609"/>
            <a:ext cx="11779807" cy="1708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      QUERY PLAN 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Index Scan using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(cost=0.57..8.59 rows=1 width=14) (actual time=2.231..2.233 rows=1 loops=1)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ms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27" name="Google Shape;127;p14"/>
          <p:cNvSpPr/>
          <p:nvPr/>
        </p:nvSpPr>
        <p:spPr>
          <a:xfrm>
            <a:off x="174354" y="4262365"/>
            <a:ext cx="11807869" cy="3231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admin(id);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4355" y="2626404"/>
            <a:ext cx="11807869" cy="15680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ms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26026.162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Indexes are entry points for tables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used to locate the tuples in the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The sole reason to have an index is performance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is stored separately from the table’s main storage (PostgreSQL Heap)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More storage required to store the index along with original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EF321-018B-B44F-90C0-7B6C165C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00884" y="762140"/>
            <a:ext cx="1322227" cy="1796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6C470-8E00-B04F-96AE-CB212E78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46989" y="762140"/>
            <a:ext cx="1295199" cy="1796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1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 idx="4294967295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PostgreSQL Indexes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4294967295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328" name="Google Shape;328;p31"/>
          <p:cNvGrpSpPr/>
          <p:nvPr/>
        </p:nvGrpSpPr>
        <p:grpSpPr>
          <a:xfrm>
            <a:off x="6200811" y="2158231"/>
            <a:ext cx="3975967" cy="2887147"/>
            <a:chOff x="4650608" y="1618673"/>
            <a:chExt cx="2981975" cy="2165360"/>
          </a:xfrm>
        </p:grpSpPr>
        <p:sp>
          <p:nvSpPr>
            <p:cNvPr id="329" name="Google Shape;329;p31"/>
            <p:cNvSpPr/>
            <p:nvPr/>
          </p:nvSpPr>
          <p:spPr>
            <a:xfrm>
              <a:off x="4650608" y="2006383"/>
              <a:ext cx="2905983" cy="1777650"/>
            </a:xfrm>
            <a:custGeom>
              <a:avLst/>
              <a:gdLst/>
              <a:ahLst/>
              <a:cxnLst/>
              <a:rect l="l" t="t" r="r" b="b"/>
              <a:pathLst>
                <a:path w="29981" h="18340" extrusionOk="0">
                  <a:moveTo>
                    <a:pt x="14599" y="0"/>
                  </a:moveTo>
                  <a:lnTo>
                    <a:pt x="0" y="2177"/>
                  </a:lnTo>
                  <a:lnTo>
                    <a:pt x="6196" y="17912"/>
                  </a:lnTo>
                  <a:cubicBezTo>
                    <a:pt x="8545" y="16700"/>
                    <a:pt x="11669" y="15862"/>
                    <a:pt x="14726" y="15862"/>
                  </a:cubicBezTo>
                  <a:cubicBezTo>
                    <a:pt x="15921" y="15862"/>
                    <a:pt x="17106" y="15990"/>
                    <a:pt x="18230" y="16274"/>
                  </a:cubicBezTo>
                  <a:cubicBezTo>
                    <a:pt x="22768" y="16355"/>
                    <a:pt x="26856" y="16876"/>
                    <a:pt x="29981" y="18339"/>
                  </a:cubicBezTo>
                  <a:lnTo>
                    <a:pt x="25992" y="1463"/>
                  </a:lnTo>
                  <a:lnTo>
                    <a:pt x="14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712641" y="1705617"/>
              <a:ext cx="1704858" cy="1878552"/>
            </a:xfrm>
            <a:custGeom>
              <a:avLst/>
              <a:gdLst/>
              <a:ahLst/>
              <a:cxnLst/>
              <a:rect l="l" t="t" r="r" b="b"/>
              <a:pathLst>
                <a:path w="17589" h="19381" extrusionOk="0">
                  <a:moveTo>
                    <a:pt x="7987" y="0"/>
                  </a:moveTo>
                  <a:cubicBezTo>
                    <a:pt x="5637" y="0"/>
                    <a:pt x="2894" y="1060"/>
                    <a:pt x="1" y="3707"/>
                  </a:cubicBezTo>
                  <a:lnTo>
                    <a:pt x="5829" y="18875"/>
                  </a:lnTo>
                  <a:cubicBezTo>
                    <a:pt x="7996" y="17947"/>
                    <a:pt x="10194" y="17204"/>
                    <a:pt x="12294" y="17204"/>
                  </a:cubicBezTo>
                  <a:cubicBezTo>
                    <a:pt x="14169" y="17204"/>
                    <a:pt x="15965" y="17797"/>
                    <a:pt x="17589" y="19380"/>
                  </a:cubicBezTo>
                  <a:lnTo>
                    <a:pt x="13959" y="3103"/>
                  </a:lnTo>
                  <a:cubicBezTo>
                    <a:pt x="12648" y="1263"/>
                    <a:pt x="10552" y="0"/>
                    <a:pt x="79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65652" y="1697088"/>
              <a:ext cx="1566930" cy="1948824"/>
            </a:xfrm>
            <a:custGeom>
              <a:avLst/>
              <a:gdLst/>
              <a:ahLst/>
              <a:cxnLst/>
              <a:rect l="l" t="t" r="r" b="b"/>
              <a:pathLst>
                <a:path w="16166" h="20106" extrusionOk="0">
                  <a:moveTo>
                    <a:pt x="5231" y="1"/>
                  </a:moveTo>
                  <a:cubicBezTo>
                    <a:pt x="3174" y="1"/>
                    <a:pt x="1409" y="991"/>
                    <a:pt x="0" y="3191"/>
                  </a:cubicBezTo>
                  <a:lnTo>
                    <a:pt x="3631" y="19465"/>
                  </a:lnTo>
                  <a:cubicBezTo>
                    <a:pt x="5288" y="17950"/>
                    <a:pt x="7062" y="17255"/>
                    <a:pt x="8935" y="17255"/>
                  </a:cubicBezTo>
                  <a:cubicBezTo>
                    <a:pt x="11209" y="17255"/>
                    <a:pt x="13630" y="18280"/>
                    <a:pt x="16165" y="20105"/>
                  </a:cubicBezTo>
                  <a:lnTo>
                    <a:pt x="10469" y="1662"/>
                  </a:lnTo>
                  <a:cubicBezTo>
                    <a:pt x="8570" y="588"/>
                    <a:pt x="6814" y="1"/>
                    <a:pt x="5231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774093" y="1647461"/>
              <a:ext cx="1643600" cy="1936418"/>
            </a:xfrm>
            <a:custGeom>
              <a:avLst/>
              <a:gdLst/>
              <a:ahLst/>
              <a:cxnLst/>
              <a:rect l="l" t="t" r="r" b="b"/>
              <a:pathLst>
                <a:path w="16957" h="19978" extrusionOk="0">
                  <a:moveTo>
                    <a:pt x="6694" y="0"/>
                  </a:moveTo>
                  <a:cubicBezTo>
                    <a:pt x="4709" y="0"/>
                    <a:pt x="2466" y="630"/>
                    <a:pt x="1" y="1838"/>
                  </a:cubicBezTo>
                  <a:lnTo>
                    <a:pt x="5142" y="16467"/>
                  </a:lnTo>
                  <a:cubicBezTo>
                    <a:pt x="6253" y="16282"/>
                    <a:pt x="7304" y="16190"/>
                    <a:pt x="8297" y="16190"/>
                  </a:cubicBezTo>
                  <a:cubicBezTo>
                    <a:pt x="11985" y="16190"/>
                    <a:pt x="14867" y="17460"/>
                    <a:pt x="16956" y="19977"/>
                  </a:cubicBezTo>
                  <a:lnTo>
                    <a:pt x="13325" y="3702"/>
                  </a:lnTo>
                  <a:cubicBezTo>
                    <a:pt x="11664" y="1191"/>
                    <a:pt x="9423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065652" y="1618673"/>
              <a:ext cx="1566930" cy="1965205"/>
            </a:xfrm>
            <a:custGeom>
              <a:avLst/>
              <a:gdLst/>
              <a:ahLst/>
              <a:cxnLst/>
              <a:rect l="l" t="t" r="r" b="b"/>
              <a:pathLst>
                <a:path w="16166" h="20275" extrusionOk="0">
                  <a:moveTo>
                    <a:pt x="5481" y="1"/>
                  </a:moveTo>
                  <a:cubicBezTo>
                    <a:pt x="2646" y="1"/>
                    <a:pt x="827" y="1345"/>
                    <a:pt x="0" y="4000"/>
                  </a:cubicBezTo>
                  <a:lnTo>
                    <a:pt x="3631" y="20274"/>
                  </a:lnTo>
                  <a:cubicBezTo>
                    <a:pt x="4510" y="17173"/>
                    <a:pt x="6752" y="15835"/>
                    <a:pt x="10029" y="15835"/>
                  </a:cubicBezTo>
                  <a:cubicBezTo>
                    <a:pt x="11792" y="15835"/>
                    <a:pt x="13854" y="16222"/>
                    <a:pt x="16165" y="16930"/>
                  </a:cubicBezTo>
                  <a:lnTo>
                    <a:pt x="9899" y="811"/>
                  </a:lnTo>
                  <a:cubicBezTo>
                    <a:pt x="8222" y="270"/>
                    <a:pt x="6750" y="1"/>
                    <a:pt x="5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93112" y="1954333"/>
              <a:ext cx="774742" cy="277600"/>
            </a:xfrm>
            <a:custGeom>
              <a:avLst/>
              <a:gdLst/>
              <a:ahLst/>
              <a:cxnLst/>
              <a:rect l="l" t="t" r="r" b="b"/>
              <a:pathLst>
                <a:path w="7993" h="2864" extrusionOk="0">
                  <a:moveTo>
                    <a:pt x="5952" y="1"/>
                  </a:moveTo>
                  <a:cubicBezTo>
                    <a:pt x="5443" y="1"/>
                    <a:pt x="4912" y="43"/>
                    <a:pt x="4361" y="127"/>
                  </a:cubicBezTo>
                  <a:cubicBezTo>
                    <a:pt x="3160" y="309"/>
                    <a:pt x="1000" y="880"/>
                    <a:pt x="42" y="2639"/>
                  </a:cubicBezTo>
                  <a:cubicBezTo>
                    <a:pt x="1" y="2713"/>
                    <a:pt x="29" y="2804"/>
                    <a:pt x="103" y="2845"/>
                  </a:cubicBezTo>
                  <a:cubicBezTo>
                    <a:pt x="125" y="2857"/>
                    <a:pt x="151" y="2863"/>
                    <a:pt x="175" y="2863"/>
                  </a:cubicBezTo>
                  <a:cubicBezTo>
                    <a:pt x="228" y="2863"/>
                    <a:pt x="279" y="2835"/>
                    <a:pt x="309" y="2784"/>
                  </a:cubicBezTo>
                  <a:cubicBezTo>
                    <a:pt x="1205" y="1141"/>
                    <a:pt x="3260" y="602"/>
                    <a:pt x="4407" y="427"/>
                  </a:cubicBezTo>
                  <a:cubicBezTo>
                    <a:pt x="4943" y="345"/>
                    <a:pt x="5459" y="303"/>
                    <a:pt x="5952" y="303"/>
                  </a:cubicBezTo>
                  <a:cubicBezTo>
                    <a:pt x="6606" y="303"/>
                    <a:pt x="7220" y="376"/>
                    <a:pt x="7789" y="520"/>
                  </a:cubicBezTo>
                  <a:cubicBezTo>
                    <a:pt x="7801" y="523"/>
                    <a:pt x="7813" y="524"/>
                    <a:pt x="7825" y="524"/>
                  </a:cubicBezTo>
                  <a:cubicBezTo>
                    <a:pt x="7893" y="524"/>
                    <a:pt x="7956" y="478"/>
                    <a:pt x="7973" y="409"/>
                  </a:cubicBezTo>
                  <a:cubicBezTo>
                    <a:pt x="7992" y="328"/>
                    <a:pt x="7944" y="244"/>
                    <a:pt x="7863" y="225"/>
                  </a:cubicBezTo>
                  <a:cubicBezTo>
                    <a:pt x="7270" y="76"/>
                    <a:pt x="6631" y="1"/>
                    <a:pt x="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6287907" y="2197427"/>
              <a:ext cx="728022" cy="178734"/>
            </a:xfrm>
            <a:custGeom>
              <a:avLst/>
              <a:gdLst/>
              <a:ahLst/>
              <a:cxnLst/>
              <a:rect l="l" t="t" r="r" b="b"/>
              <a:pathLst>
                <a:path w="7511" h="1844" extrusionOk="0">
                  <a:moveTo>
                    <a:pt x="6055" y="0"/>
                  </a:moveTo>
                  <a:cubicBezTo>
                    <a:pt x="5235" y="0"/>
                    <a:pt x="4406" y="32"/>
                    <a:pt x="3589" y="158"/>
                  </a:cubicBezTo>
                  <a:cubicBezTo>
                    <a:pt x="2169" y="376"/>
                    <a:pt x="985" y="853"/>
                    <a:pt x="75" y="1574"/>
                  </a:cubicBezTo>
                  <a:cubicBezTo>
                    <a:pt x="12" y="1625"/>
                    <a:pt x="0" y="1721"/>
                    <a:pt x="52" y="1787"/>
                  </a:cubicBezTo>
                  <a:cubicBezTo>
                    <a:pt x="81" y="1824"/>
                    <a:pt x="127" y="1843"/>
                    <a:pt x="173" y="1843"/>
                  </a:cubicBezTo>
                  <a:cubicBezTo>
                    <a:pt x="205" y="1843"/>
                    <a:pt x="239" y="1833"/>
                    <a:pt x="264" y="1812"/>
                  </a:cubicBezTo>
                  <a:cubicBezTo>
                    <a:pt x="1132" y="1122"/>
                    <a:pt x="2266" y="669"/>
                    <a:pt x="3635" y="458"/>
                  </a:cubicBezTo>
                  <a:cubicBezTo>
                    <a:pt x="4435" y="336"/>
                    <a:pt x="5253" y="304"/>
                    <a:pt x="6064" y="304"/>
                  </a:cubicBezTo>
                  <a:cubicBezTo>
                    <a:pt x="6496" y="304"/>
                    <a:pt x="6927" y="313"/>
                    <a:pt x="7353" y="323"/>
                  </a:cubicBezTo>
                  <a:cubicBezTo>
                    <a:pt x="7440" y="323"/>
                    <a:pt x="7506" y="258"/>
                    <a:pt x="7507" y="173"/>
                  </a:cubicBezTo>
                  <a:cubicBezTo>
                    <a:pt x="7510" y="90"/>
                    <a:pt x="7444" y="21"/>
                    <a:pt x="7359" y="18"/>
                  </a:cubicBezTo>
                  <a:cubicBezTo>
                    <a:pt x="6929" y="9"/>
                    <a:pt x="6493" y="0"/>
                    <a:pt x="6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6353139" y="2410668"/>
              <a:ext cx="742077" cy="176893"/>
            </a:xfrm>
            <a:custGeom>
              <a:avLst/>
              <a:gdLst/>
              <a:ahLst/>
              <a:cxnLst/>
              <a:rect l="l" t="t" r="r" b="b"/>
              <a:pathLst>
                <a:path w="7656" h="1825" extrusionOk="0">
                  <a:moveTo>
                    <a:pt x="5044" y="1"/>
                  </a:moveTo>
                  <a:cubicBezTo>
                    <a:pt x="4594" y="1"/>
                    <a:pt x="4058" y="10"/>
                    <a:pt x="3518" y="85"/>
                  </a:cubicBezTo>
                  <a:cubicBezTo>
                    <a:pt x="2261" y="260"/>
                    <a:pt x="1072" y="766"/>
                    <a:pt x="77" y="1554"/>
                  </a:cubicBezTo>
                  <a:cubicBezTo>
                    <a:pt x="10" y="1605"/>
                    <a:pt x="0" y="1701"/>
                    <a:pt x="52" y="1767"/>
                  </a:cubicBezTo>
                  <a:cubicBezTo>
                    <a:pt x="80" y="1804"/>
                    <a:pt x="127" y="1825"/>
                    <a:pt x="171" y="1825"/>
                  </a:cubicBezTo>
                  <a:cubicBezTo>
                    <a:pt x="203" y="1825"/>
                    <a:pt x="237" y="1813"/>
                    <a:pt x="266" y="1791"/>
                  </a:cubicBezTo>
                  <a:cubicBezTo>
                    <a:pt x="1219" y="1039"/>
                    <a:pt x="2358" y="553"/>
                    <a:pt x="3559" y="386"/>
                  </a:cubicBezTo>
                  <a:cubicBezTo>
                    <a:pt x="4082" y="313"/>
                    <a:pt x="4603" y="304"/>
                    <a:pt x="5044" y="304"/>
                  </a:cubicBezTo>
                  <a:cubicBezTo>
                    <a:pt x="5866" y="304"/>
                    <a:pt x="6693" y="342"/>
                    <a:pt x="7494" y="382"/>
                  </a:cubicBezTo>
                  <a:cubicBezTo>
                    <a:pt x="7498" y="382"/>
                    <a:pt x="7502" y="383"/>
                    <a:pt x="7506" y="383"/>
                  </a:cubicBezTo>
                  <a:cubicBezTo>
                    <a:pt x="7582" y="383"/>
                    <a:pt x="7648" y="316"/>
                    <a:pt x="7651" y="236"/>
                  </a:cubicBezTo>
                  <a:cubicBezTo>
                    <a:pt x="7656" y="154"/>
                    <a:pt x="7591" y="82"/>
                    <a:pt x="7507" y="77"/>
                  </a:cubicBezTo>
                  <a:cubicBezTo>
                    <a:pt x="6702" y="39"/>
                    <a:pt x="5870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430100" y="2614603"/>
              <a:ext cx="782593" cy="169526"/>
            </a:xfrm>
            <a:custGeom>
              <a:avLst/>
              <a:gdLst/>
              <a:ahLst/>
              <a:cxnLst/>
              <a:rect l="l" t="t" r="r" b="b"/>
              <a:pathLst>
                <a:path w="8074" h="1749" extrusionOk="0">
                  <a:moveTo>
                    <a:pt x="7920" y="0"/>
                  </a:moveTo>
                  <a:cubicBezTo>
                    <a:pt x="6433" y="14"/>
                    <a:pt x="5194" y="40"/>
                    <a:pt x="3921" y="224"/>
                  </a:cubicBezTo>
                  <a:cubicBezTo>
                    <a:pt x="2415" y="442"/>
                    <a:pt x="1164" y="848"/>
                    <a:pt x="98" y="1466"/>
                  </a:cubicBezTo>
                  <a:cubicBezTo>
                    <a:pt x="26" y="1509"/>
                    <a:pt x="1" y="1602"/>
                    <a:pt x="42" y="1674"/>
                  </a:cubicBezTo>
                  <a:cubicBezTo>
                    <a:pt x="72" y="1722"/>
                    <a:pt x="122" y="1749"/>
                    <a:pt x="175" y="1749"/>
                  </a:cubicBezTo>
                  <a:cubicBezTo>
                    <a:pt x="201" y="1749"/>
                    <a:pt x="226" y="1745"/>
                    <a:pt x="250" y="1731"/>
                  </a:cubicBezTo>
                  <a:cubicBezTo>
                    <a:pt x="1283" y="1134"/>
                    <a:pt x="2497" y="738"/>
                    <a:pt x="3965" y="526"/>
                  </a:cubicBezTo>
                  <a:cubicBezTo>
                    <a:pt x="5220" y="345"/>
                    <a:pt x="6447" y="320"/>
                    <a:pt x="7923" y="305"/>
                  </a:cubicBezTo>
                  <a:cubicBezTo>
                    <a:pt x="8008" y="303"/>
                    <a:pt x="8073" y="234"/>
                    <a:pt x="8073" y="150"/>
                  </a:cubicBezTo>
                  <a:cubicBezTo>
                    <a:pt x="8072" y="68"/>
                    <a:pt x="8004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6523053" y="2870201"/>
              <a:ext cx="365901" cy="117088"/>
            </a:xfrm>
            <a:custGeom>
              <a:avLst/>
              <a:gdLst/>
              <a:ahLst/>
              <a:cxnLst/>
              <a:rect l="l" t="t" r="r" b="b"/>
              <a:pathLst>
                <a:path w="3775" h="1208" extrusionOk="0">
                  <a:moveTo>
                    <a:pt x="3620" y="1"/>
                  </a:moveTo>
                  <a:cubicBezTo>
                    <a:pt x="2954" y="7"/>
                    <a:pt x="2268" y="13"/>
                    <a:pt x="1605" y="185"/>
                  </a:cubicBezTo>
                  <a:cubicBezTo>
                    <a:pt x="1054" y="326"/>
                    <a:pt x="526" y="587"/>
                    <a:pt x="77" y="936"/>
                  </a:cubicBezTo>
                  <a:cubicBezTo>
                    <a:pt x="10" y="987"/>
                    <a:pt x="0" y="1083"/>
                    <a:pt x="52" y="1149"/>
                  </a:cubicBezTo>
                  <a:cubicBezTo>
                    <a:pt x="81" y="1187"/>
                    <a:pt x="125" y="1208"/>
                    <a:pt x="171" y="1208"/>
                  </a:cubicBezTo>
                  <a:cubicBezTo>
                    <a:pt x="205" y="1208"/>
                    <a:pt x="237" y="1198"/>
                    <a:pt x="265" y="1176"/>
                  </a:cubicBezTo>
                  <a:cubicBezTo>
                    <a:pt x="680" y="852"/>
                    <a:pt x="1172" y="610"/>
                    <a:pt x="1681" y="478"/>
                  </a:cubicBezTo>
                  <a:cubicBezTo>
                    <a:pt x="2311" y="316"/>
                    <a:pt x="2976" y="310"/>
                    <a:pt x="3623" y="304"/>
                  </a:cubicBezTo>
                  <a:cubicBezTo>
                    <a:pt x="3708" y="304"/>
                    <a:pt x="3774" y="236"/>
                    <a:pt x="3774" y="153"/>
                  </a:cubicBezTo>
                  <a:cubicBezTo>
                    <a:pt x="3771" y="69"/>
                    <a:pt x="3704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5189137" y="2060953"/>
              <a:ext cx="805564" cy="195890"/>
            </a:xfrm>
            <a:custGeom>
              <a:avLst/>
              <a:gdLst/>
              <a:ahLst/>
              <a:cxnLst/>
              <a:rect l="l" t="t" r="r" b="b"/>
              <a:pathLst>
                <a:path w="8311" h="2021" extrusionOk="0">
                  <a:moveTo>
                    <a:pt x="2841" y="0"/>
                  </a:moveTo>
                  <a:cubicBezTo>
                    <a:pt x="1882" y="0"/>
                    <a:pt x="880" y="135"/>
                    <a:pt x="83" y="714"/>
                  </a:cubicBezTo>
                  <a:cubicBezTo>
                    <a:pt x="16" y="762"/>
                    <a:pt x="1" y="858"/>
                    <a:pt x="51" y="925"/>
                  </a:cubicBezTo>
                  <a:cubicBezTo>
                    <a:pt x="79" y="967"/>
                    <a:pt x="125" y="988"/>
                    <a:pt x="172" y="988"/>
                  </a:cubicBezTo>
                  <a:cubicBezTo>
                    <a:pt x="203" y="988"/>
                    <a:pt x="235" y="979"/>
                    <a:pt x="263" y="959"/>
                  </a:cubicBezTo>
                  <a:cubicBezTo>
                    <a:pt x="993" y="427"/>
                    <a:pt x="1936" y="303"/>
                    <a:pt x="2844" y="303"/>
                  </a:cubicBezTo>
                  <a:cubicBezTo>
                    <a:pt x="3064" y="303"/>
                    <a:pt x="3282" y="310"/>
                    <a:pt x="3494" y="321"/>
                  </a:cubicBezTo>
                  <a:cubicBezTo>
                    <a:pt x="4240" y="359"/>
                    <a:pt x="5117" y="432"/>
                    <a:pt x="5961" y="694"/>
                  </a:cubicBezTo>
                  <a:cubicBezTo>
                    <a:pt x="6820" y="961"/>
                    <a:pt x="7534" y="1402"/>
                    <a:pt x="8023" y="1968"/>
                  </a:cubicBezTo>
                  <a:cubicBezTo>
                    <a:pt x="8054" y="2003"/>
                    <a:pt x="8097" y="2021"/>
                    <a:pt x="8139" y="2021"/>
                  </a:cubicBezTo>
                  <a:cubicBezTo>
                    <a:pt x="8176" y="2021"/>
                    <a:pt x="8211" y="2007"/>
                    <a:pt x="8241" y="1985"/>
                  </a:cubicBezTo>
                  <a:cubicBezTo>
                    <a:pt x="8303" y="1931"/>
                    <a:pt x="8310" y="1832"/>
                    <a:pt x="8256" y="1770"/>
                  </a:cubicBezTo>
                  <a:cubicBezTo>
                    <a:pt x="7729" y="1161"/>
                    <a:pt x="6968" y="689"/>
                    <a:pt x="6052" y="404"/>
                  </a:cubicBezTo>
                  <a:cubicBezTo>
                    <a:pt x="5179" y="132"/>
                    <a:pt x="4277" y="57"/>
                    <a:pt x="3510" y="19"/>
                  </a:cubicBezTo>
                  <a:cubicBezTo>
                    <a:pt x="3292" y="8"/>
                    <a:pt x="3067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5226163" y="2261109"/>
              <a:ext cx="761075" cy="197441"/>
            </a:xfrm>
            <a:custGeom>
              <a:avLst/>
              <a:gdLst/>
              <a:ahLst/>
              <a:cxnLst/>
              <a:rect l="l" t="t" r="r" b="b"/>
              <a:pathLst>
                <a:path w="7852" h="2037" extrusionOk="0">
                  <a:moveTo>
                    <a:pt x="3178" y="1"/>
                  </a:moveTo>
                  <a:cubicBezTo>
                    <a:pt x="2118" y="1"/>
                    <a:pt x="1053" y="246"/>
                    <a:pt x="105" y="714"/>
                  </a:cubicBezTo>
                  <a:cubicBezTo>
                    <a:pt x="31" y="750"/>
                    <a:pt x="0" y="843"/>
                    <a:pt x="37" y="918"/>
                  </a:cubicBezTo>
                  <a:cubicBezTo>
                    <a:pt x="64" y="971"/>
                    <a:pt x="118" y="1002"/>
                    <a:pt x="174" y="1002"/>
                  </a:cubicBezTo>
                  <a:cubicBezTo>
                    <a:pt x="196" y="1002"/>
                    <a:pt x="220" y="997"/>
                    <a:pt x="241" y="986"/>
                  </a:cubicBezTo>
                  <a:cubicBezTo>
                    <a:pt x="1147" y="538"/>
                    <a:pt x="2164" y="304"/>
                    <a:pt x="3177" y="304"/>
                  </a:cubicBezTo>
                  <a:cubicBezTo>
                    <a:pt x="3475" y="304"/>
                    <a:pt x="3772" y="324"/>
                    <a:pt x="4066" y="365"/>
                  </a:cubicBezTo>
                  <a:cubicBezTo>
                    <a:pt x="5359" y="543"/>
                    <a:pt x="6608" y="1123"/>
                    <a:pt x="7579" y="1999"/>
                  </a:cubicBezTo>
                  <a:cubicBezTo>
                    <a:pt x="7606" y="2024"/>
                    <a:pt x="7642" y="2037"/>
                    <a:pt x="7679" y="2037"/>
                  </a:cubicBezTo>
                  <a:cubicBezTo>
                    <a:pt x="7722" y="2037"/>
                    <a:pt x="7763" y="2021"/>
                    <a:pt x="7794" y="1988"/>
                  </a:cubicBezTo>
                  <a:cubicBezTo>
                    <a:pt x="7851" y="1927"/>
                    <a:pt x="7846" y="1831"/>
                    <a:pt x="7782" y="1773"/>
                  </a:cubicBezTo>
                  <a:cubicBezTo>
                    <a:pt x="6765" y="859"/>
                    <a:pt x="5461" y="251"/>
                    <a:pt x="4107" y="65"/>
                  </a:cubicBezTo>
                  <a:cubicBezTo>
                    <a:pt x="3800" y="22"/>
                    <a:pt x="3489" y="1"/>
                    <a:pt x="3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359923" y="2521165"/>
              <a:ext cx="711351" cy="206553"/>
            </a:xfrm>
            <a:custGeom>
              <a:avLst/>
              <a:gdLst/>
              <a:ahLst/>
              <a:cxnLst/>
              <a:rect l="l" t="t" r="r" b="b"/>
              <a:pathLst>
                <a:path w="7339" h="2131" extrusionOk="0">
                  <a:moveTo>
                    <a:pt x="2832" y="1"/>
                  </a:moveTo>
                  <a:cubicBezTo>
                    <a:pt x="1995" y="1"/>
                    <a:pt x="1102" y="135"/>
                    <a:pt x="129" y="408"/>
                  </a:cubicBezTo>
                  <a:cubicBezTo>
                    <a:pt x="48" y="430"/>
                    <a:pt x="1" y="515"/>
                    <a:pt x="23" y="596"/>
                  </a:cubicBezTo>
                  <a:cubicBezTo>
                    <a:pt x="44" y="663"/>
                    <a:pt x="103" y="707"/>
                    <a:pt x="169" y="707"/>
                  </a:cubicBezTo>
                  <a:cubicBezTo>
                    <a:pt x="183" y="707"/>
                    <a:pt x="197" y="705"/>
                    <a:pt x="211" y="701"/>
                  </a:cubicBezTo>
                  <a:cubicBezTo>
                    <a:pt x="1159" y="436"/>
                    <a:pt x="2028" y="305"/>
                    <a:pt x="2838" y="305"/>
                  </a:cubicBezTo>
                  <a:cubicBezTo>
                    <a:pt x="3199" y="305"/>
                    <a:pt x="3548" y="331"/>
                    <a:pt x="3888" y="383"/>
                  </a:cubicBezTo>
                  <a:cubicBezTo>
                    <a:pt x="5198" y="583"/>
                    <a:pt x="6320" y="1185"/>
                    <a:pt x="7053" y="2076"/>
                  </a:cubicBezTo>
                  <a:cubicBezTo>
                    <a:pt x="7082" y="2112"/>
                    <a:pt x="7127" y="2130"/>
                    <a:pt x="7171" y="2130"/>
                  </a:cubicBezTo>
                  <a:cubicBezTo>
                    <a:pt x="7205" y="2130"/>
                    <a:pt x="7238" y="2120"/>
                    <a:pt x="7265" y="2098"/>
                  </a:cubicBezTo>
                  <a:cubicBezTo>
                    <a:pt x="7330" y="2043"/>
                    <a:pt x="7338" y="1948"/>
                    <a:pt x="7285" y="1884"/>
                  </a:cubicBezTo>
                  <a:cubicBezTo>
                    <a:pt x="6508" y="935"/>
                    <a:pt x="5316" y="295"/>
                    <a:pt x="3932" y="83"/>
                  </a:cubicBezTo>
                  <a:cubicBezTo>
                    <a:pt x="3576" y="28"/>
                    <a:pt x="3209" y="1"/>
                    <a:pt x="2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461115" y="2823191"/>
              <a:ext cx="623535" cy="181254"/>
            </a:xfrm>
            <a:custGeom>
              <a:avLst/>
              <a:gdLst/>
              <a:ahLst/>
              <a:cxnLst/>
              <a:rect l="l" t="t" r="r" b="b"/>
              <a:pathLst>
                <a:path w="6433" h="1870" extrusionOk="0">
                  <a:moveTo>
                    <a:pt x="2081" y="1"/>
                  </a:moveTo>
                  <a:cubicBezTo>
                    <a:pt x="1414" y="1"/>
                    <a:pt x="747" y="118"/>
                    <a:pt x="120" y="352"/>
                  </a:cubicBezTo>
                  <a:cubicBezTo>
                    <a:pt x="42" y="381"/>
                    <a:pt x="0" y="467"/>
                    <a:pt x="30" y="546"/>
                  </a:cubicBezTo>
                  <a:cubicBezTo>
                    <a:pt x="53" y="609"/>
                    <a:pt x="111" y="647"/>
                    <a:pt x="174" y="647"/>
                  </a:cubicBezTo>
                  <a:cubicBezTo>
                    <a:pt x="191" y="647"/>
                    <a:pt x="208" y="644"/>
                    <a:pt x="226" y="638"/>
                  </a:cubicBezTo>
                  <a:cubicBezTo>
                    <a:pt x="818" y="416"/>
                    <a:pt x="1449" y="304"/>
                    <a:pt x="2081" y="304"/>
                  </a:cubicBezTo>
                  <a:cubicBezTo>
                    <a:pt x="2574" y="304"/>
                    <a:pt x="3066" y="372"/>
                    <a:pt x="3540" y="508"/>
                  </a:cubicBezTo>
                  <a:cubicBezTo>
                    <a:pt x="4472" y="776"/>
                    <a:pt x="5319" y="1294"/>
                    <a:pt x="6175" y="1846"/>
                  </a:cubicBezTo>
                  <a:cubicBezTo>
                    <a:pt x="6202" y="1862"/>
                    <a:pt x="6231" y="1870"/>
                    <a:pt x="6259" y="1870"/>
                  </a:cubicBezTo>
                  <a:cubicBezTo>
                    <a:pt x="6311" y="1870"/>
                    <a:pt x="6358" y="1846"/>
                    <a:pt x="6389" y="1800"/>
                  </a:cubicBezTo>
                  <a:cubicBezTo>
                    <a:pt x="6433" y="1730"/>
                    <a:pt x="6412" y="1636"/>
                    <a:pt x="6343" y="1590"/>
                  </a:cubicBezTo>
                  <a:cubicBezTo>
                    <a:pt x="5466" y="1025"/>
                    <a:pt x="4599" y="495"/>
                    <a:pt x="3627" y="217"/>
                  </a:cubicBezTo>
                  <a:cubicBezTo>
                    <a:pt x="3124" y="73"/>
                    <a:pt x="2602" y="1"/>
                    <a:pt x="2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945491"/>
      </p:ext>
    </p:extLst>
  </p:cSld>
  <p:clrMapOvr>
    <a:masterClrMapping/>
  </p:clrMapOvr>
</p:sld>
</file>

<file path=ppt/theme/theme1.xml><?xml version="1.0" encoding="utf-8"?>
<a:theme xmlns:a="http://schemas.openxmlformats.org/drawingml/2006/main" name="Ibra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46446</TotalTime>
  <Words>4490</Words>
  <Application>Microsoft Macintosh PowerPoint</Application>
  <PresentationFormat>Widescreen</PresentationFormat>
  <Paragraphs>855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Arial</vt:lpstr>
      <vt:lpstr>Ink Free</vt:lpstr>
      <vt:lpstr>Courier New</vt:lpstr>
      <vt:lpstr>Poppins</vt:lpstr>
      <vt:lpstr>Fairwater Script</vt:lpstr>
      <vt:lpstr>Avenir Next Condensed</vt:lpstr>
      <vt:lpstr>Exo 2</vt:lpstr>
      <vt:lpstr>Ibrar</vt:lpstr>
      <vt:lpstr>Deep Dive Into PostgreSQL Indexes</vt:lpstr>
      <vt:lpstr>PowerPoint Presentation</vt:lpstr>
      <vt:lpstr>PowerPoint Presentation</vt:lpstr>
      <vt:lpstr>Heap / Index</vt:lpstr>
      <vt:lpstr>PostgreSQL Tables (Heap)</vt:lpstr>
      <vt:lpstr>PostgreSQL Tables (Heap)</vt:lpstr>
      <vt:lpstr>Sequential Scan</vt:lpstr>
      <vt:lpstr>Why Index?                                                                                  </vt:lpstr>
      <vt:lpstr>PostgreSQL Indexes</vt:lpstr>
      <vt:lpstr>PowerPoint Presentation</vt:lpstr>
      <vt:lpstr>Creating Index</vt:lpstr>
      <vt:lpstr>Index</vt:lpstr>
      <vt:lpstr>Creating Index (CONCURRENTLY)</vt:lpstr>
      <vt:lpstr>Expression Index</vt:lpstr>
      <vt:lpstr>Expression Index 2/2</vt:lpstr>
      <vt:lpstr>Partial Index</vt:lpstr>
      <vt:lpstr>Index Methods</vt:lpstr>
      <vt:lpstr>PostgreSQL Index Methods </vt:lpstr>
      <vt:lpstr>B-Tree Index</vt:lpstr>
      <vt:lpstr>B-Tree Index</vt:lpstr>
      <vt:lpstr>Index Only Scans</vt:lpstr>
      <vt:lpstr>B-Tree Index (Index Only Scans)</vt:lpstr>
      <vt:lpstr>Hash Index</vt:lpstr>
      <vt:lpstr>HASH Index</vt:lpstr>
      <vt:lpstr>BRIN Index</vt:lpstr>
      <vt:lpstr>BRIN Index</vt:lpstr>
      <vt:lpstr>BRIN Index On Disk Size Comparison</vt:lpstr>
      <vt:lpstr>GIN Index</vt:lpstr>
      <vt:lpstr>GIN Index</vt:lpstr>
      <vt:lpstr>GiST Index</vt:lpstr>
      <vt:lpstr>Where and What?</vt:lpstr>
      <vt:lpstr>Duplicate Indexes</vt:lpstr>
      <vt:lpstr>Index Stats (pg_stat_user_indexes, pg_stat_statement)</vt:lpstr>
      <vt:lpstr>Unused Indexes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139</cp:revision>
  <cp:lastPrinted>2019-07-03T00:43:29Z</cp:lastPrinted>
  <dcterms:modified xsi:type="dcterms:W3CDTF">2022-05-16T07:50:02Z</dcterms:modified>
</cp:coreProperties>
</file>